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0" r:id="rId3"/>
    <p:sldId id="262" r:id="rId4"/>
    <p:sldId id="258" r:id="rId5"/>
    <p:sldId id="275" r:id="rId6"/>
    <p:sldId id="259" r:id="rId7"/>
    <p:sldId id="271" r:id="rId8"/>
    <p:sldId id="276" r:id="rId9"/>
    <p:sldId id="257" r:id="rId10"/>
    <p:sldId id="272" r:id="rId11"/>
    <p:sldId id="273" r:id="rId12"/>
    <p:sldId id="274" r:id="rId13"/>
    <p:sldId id="277" r:id="rId14"/>
    <p:sldId id="268" r:id="rId15"/>
    <p:sldId id="278" r:id="rId16"/>
    <p:sldId id="279" r:id="rId17"/>
  </p:sldIdLst>
  <p:sldSz cx="18288000" cy="10287000"/>
  <p:notesSz cx="6858000" cy="9144000"/>
  <p:embeddedFontLst>
    <p:embeddedFont>
      <p:font typeface="Baskerville Old Face" panose="02020602080505020303" pitchFamily="18" charset="0"/>
      <p:regular r:id="rId18"/>
    </p:embeddedFont>
    <p:embeddedFont>
      <p:font typeface="Calibri" panose="020F0502020204030204" pitchFamily="34" charset="0"/>
      <p:regular r:id="rId19"/>
      <p:bold r:id="rId20"/>
      <p:italic r:id="rId21"/>
      <p:boldItalic r:id="rId22"/>
    </p:embeddedFont>
    <p:embeddedFont>
      <p:font typeface="Poppins" panose="00000500000000000000" pitchFamily="2" charset="0"/>
      <p:regular r:id="rId23"/>
      <p:bold r:id="rId24"/>
      <p:italic r:id="rId25"/>
      <p:boldItalic r:id="rId26"/>
    </p:embeddedFont>
    <p:embeddedFont>
      <p:font typeface="Roca One" panose="020B0604020202020204" charset="0"/>
      <p:regular r:id="rId27"/>
    </p:embeddedFont>
    <p:embeddedFont>
      <p:font typeface="Roca One Bold" panose="020B0604020202020204" charset="0"/>
      <p:regular r:id="rId28"/>
    </p:embeddedFont>
    <p:embeddedFont>
      <p:font typeface="Shadow Script" panose="020B0604020202020204" charset="0"/>
      <p:regular r:id="rId29"/>
    </p:embeddedFont>
    <p:embeddedFont>
      <p:font typeface="Sitka Banner Semibold" pitchFamily="2" charset="0"/>
      <p:bold r:id="rId30"/>
      <p:boldItalic r:id="rId31"/>
    </p:embeddedFont>
    <p:embeddedFont>
      <p:font typeface="Sitka Display Semibold" pitchFamily="2" charset="0"/>
      <p:bold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C14B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8" d="100"/>
          <a:sy n="38" d="100"/>
        </p:scale>
        <p:origin x="66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2069549">
            <a:off x="13764320" y="-1990725"/>
            <a:ext cx="5715027" cy="4900636"/>
          </a:xfrm>
          <a:custGeom>
            <a:avLst/>
            <a:gdLst/>
            <a:ahLst/>
            <a:cxnLst/>
            <a:rect l="l" t="t" r="r" b="b"/>
            <a:pathLst>
              <a:path w="5715027" h="4900636">
                <a:moveTo>
                  <a:pt x="0" y="0"/>
                </a:moveTo>
                <a:lnTo>
                  <a:pt x="5715027" y="0"/>
                </a:lnTo>
                <a:lnTo>
                  <a:pt x="5715027" y="4900636"/>
                </a:lnTo>
                <a:lnTo>
                  <a:pt x="0" y="4900636"/>
                </a:lnTo>
                <a:lnTo>
                  <a:pt x="0" y="0"/>
                </a:lnTo>
                <a:close/>
              </a:path>
            </a:pathLst>
          </a:custGeom>
          <a:blipFill>
            <a:blip r:embed="rId2">
              <a:alphaModFix amt="30000"/>
            </a:blip>
            <a:stretch>
              <a:fillRect/>
            </a:stretch>
          </a:blipFill>
        </p:spPr>
        <p:txBody>
          <a:bodyPr/>
          <a:lstStyle/>
          <a:p>
            <a:endParaRPr lang="en-US"/>
          </a:p>
        </p:txBody>
      </p:sp>
      <p:sp>
        <p:nvSpPr>
          <p:cNvPr id="3" name="Freeform 3"/>
          <p:cNvSpPr/>
          <p:nvPr/>
        </p:nvSpPr>
        <p:spPr>
          <a:xfrm rot="-2032402">
            <a:off x="-1537191" y="-2380531"/>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txBody>
          <a:bodyPr/>
          <a:lstStyle/>
          <a:p>
            <a:endParaRPr lang="en-US"/>
          </a:p>
        </p:txBody>
      </p:sp>
      <p:sp>
        <p:nvSpPr>
          <p:cNvPr id="4" name="Freeform 4"/>
          <p:cNvSpPr/>
          <p:nvPr/>
        </p:nvSpPr>
        <p:spPr>
          <a:xfrm>
            <a:off x="-1157614" y="-1887698"/>
            <a:ext cx="4263929" cy="4653675"/>
          </a:xfrm>
          <a:custGeom>
            <a:avLst/>
            <a:gdLst/>
            <a:ahLst/>
            <a:cxnLst/>
            <a:rect l="l" t="t" r="r" b="b"/>
            <a:pathLst>
              <a:path w="4263929" h="4653675">
                <a:moveTo>
                  <a:pt x="0" y="0"/>
                </a:moveTo>
                <a:lnTo>
                  <a:pt x="4263929" y="0"/>
                </a:lnTo>
                <a:lnTo>
                  <a:pt x="4263929" y="4653675"/>
                </a:lnTo>
                <a:lnTo>
                  <a:pt x="0" y="4653675"/>
                </a:lnTo>
                <a:lnTo>
                  <a:pt x="0" y="0"/>
                </a:lnTo>
                <a:close/>
              </a:path>
            </a:pathLst>
          </a:custGeom>
          <a:blipFill>
            <a:blip r:embed="rId3"/>
            <a:stretch>
              <a:fillRect/>
            </a:stretch>
          </a:blipFill>
        </p:spPr>
        <p:txBody>
          <a:bodyPr/>
          <a:lstStyle/>
          <a:p>
            <a:endParaRPr lang="en-US"/>
          </a:p>
        </p:txBody>
      </p:sp>
      <p:sp>
        <p:nvSpPr>
          <p:cNvPr id="5" name="Freeform 5"/>
          <p:cNvSpPr/>
          <p:nvPr/>
        </p:nvSpPr>
        <p:spPr>
          <a:xfrm flipH="1">
            <a:off x="15127335" y="-1887698"/>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3"/>
            <a:stretch>
              <a:fillRect/>
            </a:stretch>
          </a:blipFill>
        </p:spPr>
        <p:txBody>
          <a:bodyPr/>
          <a:lstStyle/>
          <a:p>
            <a:endParaRPr lang="en-US"/>
          </a:p>
        </p:txBody>
      </p:sp>
      <p:sp>
        <p:nvSpPr>
          <p:cNvPr id="6" name="Freeform 6"/>
          <p:cNvSpPr/>
          <p:nvPr/>
        </p:nvSpPr>
        <p:spPr>
          <a:xfrm rot="1090386">
            <a:off x="-1036024" y="5108171"/>
            <a:ext cx="2350474" cy="4935378"/>
          </a:xfrm>
          <a:custGeom>
            <a:avLst/>
            <a:gdLst/>
            <a:ahLst/>
            <a:cxnLst/>
            <a:rect l="l" t="t" r="r" b="b"/>
            <a:pathLst>
              <a:path w="2350474" h="4935378">
                <a:moveTo>
                  <a:pt x="0" y="0"/>
                </a:moveTo>
                <a:lnTo>
                  <a:pt x="2350474" y="0"/>
                </a:lnTo>
                <a:lnTo>
                  <a:pt x="2350474" y="4935377"/>
                </a:lnTo>
                <a:lnTo>
                  <a:pt x="0" y="4935377"/>
                </a:lnTo>
                <a:lnTo>
                  <a:pt x="0" y="0"/>
                </a:lnTo>
                <a:close/>
              </a:path>
            </a:pathLst>
          </a:custGeom>
          <a:blipFill>
            <a:blip r:embed="rId4"/>
            <a:stretch>
              <a:fillRect/>
            </a:stretch>
          </a:blipFill>
        </p:spPr>
        <p:txBody>
          <a:bodyPr/>
          <a:lstStyle/>
          <a:p>
            <a:endParaRPr lang="en-US"/>
          </a:p>
        </p:txBody>
      </p:sp>
      <p:sp>
        <p:nvSpPr>
          <p:cNvPr id="7" name="Freeform 7"/>
          <p:cNvSpPr/>
          <p:nvPr/>
        </p:nvSpPr>
        <p:spPr>
          <a:xfrm rot="-1401299">
            <a:off x="16581012" y="3980727"/>
            <a:ext cx="2804946" cy="3715160"/>
          </a:xfrm>
          <a:custGeom>
            <a:avLst/>
            <a:gdLst/>
            <a:ahLst/>
            <a:cxnLst/>
            <a:rect l="l" t="t" r="r" b="b"/>
            <a:pathLst>
              <a:path w="2804946" h="3715160">
                <a:moveTo>
                  <a:pt x="0" y="0"/>
                </a:moveTo>
                <a:lnTo>
                  <a:pt x="2804946" y="0"/>
                </a:lnTo>
                <a:lnTo>
                  <a:pt x="2804946" y="3715160"/>
                </a:lnTo>
                <a:lnTo>
                  <a:pt x="0" y="3715160"/>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2844917" y="4905421"/>
            <a:ext cx="13114610" cy="1682577"/>
          </a:xfrm>
          <a:prstGeom prst="rect">
            <a:avLst/>
          </a:prstGeom>
        </p:spPr>
        <p:txBody>
          <a:bodyPr wrap="square" lIns="0" tIns="0" rIns="0" bIns="0" rtlCol="0" anchor="t">
            <a:spAutoFit/>
          </a:bodyPr>
          <a:lstStyle/>
          <a:p>
            <a:pPr algn="ctr">
              <a:lnSpc>
                <a:spcPts val="12486"/>
              </a:lnSpc>
            </a:pPr>
            <a:r>
              <a:rPr lang="en-US" sz="12486" dirty="0">
                <a:solidFill>
                  <a:srgbClr val="545454"/>
                </a:solidFill>
                <a:latin typeface="Roca One"/>
              </a:rPr>
              <a:t>EVENTGALLERY</a:t>
            </a:r>
          </a:p>
        </p:txBody>
      </p:sp>
      <p:sp>
        <p:nvSpPr>
          <p:cNvPr id="9" name="TextBox 9"/>
          <p:cNvSpPr txBox="1"/>
          <p:nvPr/>
        </p:nvSpPr>
        <p:spPr>
          <a:xfrm>
            <a:off x="5288370" y="3962009"/>
            <a:ext cx="7711260" cy="1581131"/>
          </a:xfrm>
          <a:prstGeom prst="rect">
            <a:avLst/>
          </a:prstGeom>
        </p:spPr>
        <p:txBody>
          <a:bodyPr lIns="0" tIns="0" rIns="0" bIns="0" rtlCol="0" anchor="t">
            <a:spAutoFit/>
          </a:bodyPr>
          <a:lstStyle/>
          <a:p>
            <a:pPr algn="ctr">
              <a:lnSpc>
                <a:spcPts val="11999"/>
              </a:lnSpc>
            </a:pPr>
            <a:r>
              <a:rPr lang="en-US" sz="11999" dirty="0">
                <a:solidFill>
                  <a:srgbClr val="FF5757"/>
                </a:solidFill>
                <a:latin typeface="Shadow Script"/>
              </a:rPr>
              <a:t>Project Name:</a:t>
            </a:r>
          </a:p>
        </p:txBody>
      </p:sp>
      <p:sp>
        <p:nvSpPr>
          <p:cNvPr id="10" name="TextBox 10"/>
          <p:cNvSpPr txBox="1"/>
          <p:nvPr/>
        </p:nvSpPr>
        <p:spPr>
          <a:xfrm>
            <a:off x="1239820" y="8523873"/>
            <a:ext cx="4154051" cy="1436291"/>
          </a:xfrm>
          <a:prstGeom prst="rect">
            <a:avLst/>
          </a:prstGeom>
        </p:spPr>
        <p:txBody>
          <a:bodyPr lIns="0" tIns="0" rIns="0" bIns="0" rtlCol="0" anchor="t">
            <a:spAutoFit/>
          </a:bodyPr>
          <a:lstStyle/>
          <a:p>
            <a:pPr>
              <a:lnSpc>
                <a:spcPts val="2800"/>
              </a:lnSpc>
            </a:pPr>
            <a:r>
              <a:rPr lang="en-US" sz="2400" spc="300" dirty="0">
                <a:solidFill>
                  <a:srgbClr val="545454"/>
                </a:solidFill>
                <a:latin typeface="Poppins"/>
              </a:rPr>
              <a:t>Submitted By:</a:t>
            </a:r>
          </a:p>
          <a:p>
            <a:pPr>
              <a:lnSpc>
                <a:spcPts val="2800"/>
              </a:lnSpc>
            </a:pPr>
            <a:r>
              <a:rPr lang="en-US" sz="2400" spc="300" dirty="0">
                <a:solidFill>
                  <a:srgbClr val="545454"/>
                </a:solidFill>
                <a:latin typeface="Poppins"/>
              </a:rPr>
              <a:t>Vanshika</a:t>
            </a:r>
          </a:p>
          <a:p>
            <a:pPr>
              <a:lnSpc>
                <a:spcPts val="2800"/>
              </a:lnSpc>
            </a:pPr>
            <a:r>
              <a:rPr lang="en-US" sz="2400" spc="300" dirty="0">
                <a:solidFill>
                  <a:srgbClr val="545454"/>
                </a:solidFill>
                <a:latin typeface="Poppins"/>
              </a:rPr>
              <a:t>2110991959</a:t>
            </a:r>
          </a:p>
          <a:p>
            <a:pPr>
              <a:lnSpc>
                <a:spcPts val="2800"/>
              </a:lnSpc>
            </a:pPr>
            <a:r>
              <a:rPr lang="en-US" sz="2400" spc="300" dirty="0">
                <a:solidFill>
                  <a:srgbClr val="545454"/>
                </a:solidFill>
                <a:latin typeface="Poppins"/>
              </a:rPr>
              <a:t>G19</a:t>
            </a:r>
          </a:p>
        </p:txBody>
      </p:sp>
      <p:sp>
        <p:nvSpPr>
          <p:cNvPr id="11" name="TextBox 11"/>
          <p:cNvSpPr txBox="1"/>
          <p:nvPr/>
        </p:nvSpPr>
        <p:spPr>
          <a:xfrm>
            <a:off x="13521554" y="8853488"/>
            <a:ext cx="3526626" cy="718145"/>
          </a:xfrm>
          <a:prstGeom prst="rect">
            <a:avLst/>
          </a:prstGeom>
        </p:spPr>
        <p:txBody>
          <a:bodyPr lIns="0" tIns="0" rIns="0" bIns="0" rtlCol="0" anchor="t">
            <a:spAutoFit/>
          </a:bodyPr>
          <a:lstStyle/>
          <a:p>
            <a:pPr algn="ctr">
              <a:lnSpc>
                <a:spcPts val="2799"/>
              </a:lnSpc>
            </a:pPr>
            <a:r>
              <a:rPr lang="en-US" sz="2400" dirty="0">
                <a:solidFill>
                  <a:srgbClr val="545454"/>
                </a:solidFill>
                <a:latin typeface="Poppins"/>
              </a:rPr>
              <a:t>Submitted To:</a:t>
            </a:r>
          </a:p>
          <a:p>
            <a:pPr algn="ctr">
              <a:lnSpc>
                <a:spcPts val="2799"/>
              </a:lnSpc>
            </a:pPr>
            <a:r>
              <a:rPr lang="en-US" sz="2400" dirty="0">
                <a:solidFill>
                  <a:srgbClr val="545454"/>
                </a:solidFill>
                <a:latin typeface="Poppins"/>
              </a:rPr>
              <a:t>Ms. </a:t>
            </a:r>
            <a:r>
              <a:rPr lang="en-US" sz="2400" dirty="0" err="1">
                <a:solidFill>
                  <a:srgbClr val="545454"/>
                </a:solidFill>
                <a:latin typeface="Poppins"/>
              </a:rPr>
              <a:t>Pritpal</a:t>
            </a:r>
            <a:r>
              <a:rPr lang="en-US" sz="2400" dirty="0">
                <a:solidFill>
                  <a:srgbClr val="545454"/>
                </a:solidFill>
                <a:latin typeface="Poppins"/>
              </a:rPr>
              <a:t> Kaur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10123135" y="0"/>
            <a:ext cx="8164865" cy="10287000"/>
            <a:chOff x="0" y="0"/>
            <a:chExt cx="2150417" cy="2709333"/>
          </a:xfrm>
        </p:grpSpPr>
        <p:sp>
          <p:nvSpPr>
            <p:cNvPr id="3" name="Freeform 3"/>
            <p:cNvSpPr/>
            <p:nvPr/>
          </p:nvSpPr>
          <p:spPr>
            <a:xfrm>
              <a:off x="0" y="0"/>
              <a:ext cx="2150417" cy="2709333"/>
            </a:xfrm>
            <a:custGeom>
              <a:avLst/>
              <a:gdLst/>
              <a:ahLst/>
              <a:cxnLst/>
              <a:rect l="l" t="t" r="r" b="b"/>
              <a:pathLst>
                <a:path w="2150417" h="2709333">
                  <a:moveTo>
                    <a:pt x="0" y="0"/>
                  </a:moveTo>
                  <a:lnTo>
                    <a:pt x="2150417" y="0"/>
                  </a:lnTo>
                  <a:lnTo>
                    <a:pt x="2150417" y="2709333"/>
                  </a:lnTo>
                  <a:lnTo>
                    <a:pt x="0" y="2709333"/>
                  </a:lnTo>
                  <a:close/>
                </a:path>
              </a:pathLst>
            </a:custGeom>
            <a:solidFill>
              <a:srgbClr val="F4EADE"/>
            </a:solidFill>
          </p:spPr>
          <p:txBody>
            <a:bodyPr/>
            <a:lstStyle/>
            <a:p>
              <a:endParaRPr lang="en-US"/>
            </a:p>
          </p:txBody>
        </p:sp>
        <p:sp>
          <p:nvSpPr>
            <p:cNvPr id="4" name="TextBox 4"/>
            <p:cNvSpPr txBox="1"/>
            <p:nvPr/>
          </p:nvSpPr>
          <p:spPr>
            <a:xfrm>
              <a:off x="0" y="-57150"/>
              <a:ext cx="2150417" cy="2766483"/>
            </a:xfrm>
            <a:prstGeom prst="rect">
              <a:avLst/>
            </a:prstGeom>
          </p:spPr>
          <p:txBody>
            <a:bodyPr lIns="50800" tIns="50800" rIns="50800" bIns="50800" rtlCol="0" anchor="ctr"/>
            <a:lstStyle/>
            <a:p>
              <a:pPr algn="ctr">
                <a:lnSpc>
                  <a:spcPts val="2799"/>
                </a:lnSpc>
              </a:pPr>
              <a:endParaRPr/>
            </a:p>
          </p:txBody>
        </p:sp>
      </p:grpSp>
      <p:sp>
        <p:nvSpPr>
          <p:cNvPr id="8" name="TextBox 8"/>
          <p:cNvSpPr txBox="1"/>
          <p:nvPr/>
        </p:nvSpPr>
        <p:spPr>
          <a:xfrm>
            <a:off x="891858" y="2698406"/>
            <a:ext cx="8404542" cy="1282402"/>
          </a:xfrm>
          <a:prstGeom prst="rect">
            <a:avLst/>
          </a:prstGeom>
        </p:spPr>
        <p:txBody>
          <a:bodyPr wrap="square" lIns="0" tIns="0" rIns="0" bIns="0" rtlCol="0" anchor="t">
            <a:spAutoFit/>
          </a:bodyPr>
          <a:lstStyle/>
          <a:p>
            <a:pPr>
              <a:lnSpc>
                <a:spcPts val="9999"/>
              </a:lnSpc>
            </a:pPr>
            <a:r>
              <a:rPr lang="en-US" sz="8000" u="sng" dirty="0" err="1">
                <a:latin typeface="Roca One Bold"/>
              </a:rPr>
              <a:t>ImageGrid.jsx</a:t>
            </a:r>
            <a:endParaRPr lang="en-US" sz="8000" u="sng" dirty="0">
              <a:latin typeface="Roca One Bold"/>
            </a:endParaRPr>
          </a:p>
        </p:txBody>
      </p:sp>
      <p:sp>
        <p:nvSpPr>
          <p:cNvPr id="9" name="TextBox 9"/>
          <p:cNvSpPr txBox="1"/>
          <p:nvPr/>
        </p:nvSpPr>
        <p:spPr>
          <a:xfrm>
            <a:off x="1097895" y="4973619"/>
            <a:ext cx="8046105" cy="2398477"/>
          </a:xfrm>
          <a:prstGeom prst="rect">
            <a:avLst/>
          </a:prstGeom>
        </p:spPr>
        <p:txBody>
          <a:bodyPr wrap="square" lIns="0" tIns="0" rIns="0" bIns="0" rtlCol="0" anchor="t">
            <a:spAutoFit/>
          </a:bodyPr>
          <a:lstStyle/>
          <a:p>
            <a:pPr>
              <a:lnSpc>
                <a:spcPts val="3839"/>
              </a:lnSpc>
            </a:pPr>
            <a:r>
              <a:rPr lang="en-US" sz="2800" dirty="0">
                <a:solidFill>
                  <a:srgbClr val="545454"/>
                </a:solidFill>
                <a:latin typeface="Sitka Display Semibold" pitchFamily="2" charset="0"/>
              </a:rPr>
              <a:t>The "</a:t>
            </a:r>
            <a:r>
              <a:rPr lang="en-US" sz="2800" dirty="0" err="1">
                <a:solidFill>
                  <a:srgbClr val="545454"/>
                </a:solidFill>
                <a:latin typeface="Sitka Display Semibold" pitchFamily="2" charset="0"/>
              </a:rPr>
              <a:t>ImageGrid</a:t>
            </a:r>
            <a:r>
              <a:rPr lang="en-US" sz="2800" dirty="0">
                <a:solidFill>
                  <a:srgbClr val="545454"/>
                </a:solidFill>
                <a:latin typeface="Sitka Display Semibold" pitchFamily="2" charset="0"/>
              </a:rPr>
              <a:t>" component is responsible for displaying the grid of images in the gallery. It dynamically fetches images from a </a:t>
            </a:r>
            <a:r>
              <a:rPr lang="en-US" sz="2800" dirty="0" err="1">
                <a:solidFill>
                  <a:srgbClr val="545454"/>
                </a:solidFill>
                <a:latin typeface="Sitka Display Semibold" pitchFamily="2" charset="0"/>
              </a:rPr>
              <a:t>Firestore</a:t>
            </a:r>
            <a:r>
              <a:rPr lang="en-US" sz="2800" dirty="0">
                <a:solidFill>
                  <a:srgbClr val="545454"/>
                </a:solidFill>
                <a:latin typeface="Sitka Display Semibold" pitchFamily="2" charset="0"/>
              </a:rPr>
              <a:t> collection and presents them in an organized layout, making it easy for users to browse through the images.</a:t>
            </a:r>
          </a:p>
        </p:txBody>
      </p:sp>
      <p:sp>
        <p:nvSpPr>
          <p:cNvPr id="10" name="Freeform 10"/>
          <p:cNvSpPr/>
          <p:nvPr/>
        </p:nvSpPr>
        <p:spPr>
          <a:xfrm rot="-2032402">
            <a:off x="-1537191" y="-2380531"/>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txBody>
          <a:bodyPr/>
          <a:lstStyle/>
          <a:p>
            <a:endParaRPr lang="en-US"/>
          </a:p>
        </p:txBody>
      </p:sp>
      <p:sp>
        <p:nvSpPr>
          <p:cNvPr id="11" name="Freeform 11"/>
          <p:cNvSpPr/>
          <p:nvPr/>
        </p:nvSpPr>
        <p:spPr>
          <a:xfrm>
            <a:off x="-1443364" y="-2070348"/>
            <a:ext cx="4263929" cy="4653675"/>
          </a:xfrm>
          <a:custGeom>
            <a:avLst/>
            <a:gdLst/>
            <a:ahLst/>
            <a:cxnLst/>
            <a:rect l="l" t="t" r="r" b="b"/>
            <a:pathLst>
              <a:path w="4263929" h="4653675">
                <a:moveTo>
                  <a:pt x="0" y="0"/>
                </a:moveTo>
                <a:lnTo>
                  <a:pt x="4263929" y="0"/>
                </a:lnTo>
                <a:lnTo>
                  <a:pt x="4263929" y="4653674"/>
                </a:lnTo>
                <a:lnTo>
                  <a:pt x="0" y="4653674"/>
                </a:lnTo>
                <a:lnTo>
                  <a:pt x="0" y="0"/>
                </a:lnTo>
                <a:close/>
              </a:path>
            </a:pathLst>
          </a:custGeom>
          <a:blipFill>
            <a:blip r:embed="rId3"/>
            <a:stretch>
              <a:fillRect/>
            </a:stretch>
          </a:blipFill>
        </p:spPr>
        <p:txBody>
          <a:bodyPr/>
          <a:lstStyle/>
          <a:p>
            <a:endParaRPr lang="en-US"/>
          </a:p>
        </p:txBody>
      </p:sp>
      <p:pic>
        <p:nvPicPr>
          <p:cNvPr id="14" name="Picture 13">
            <a:extLst>
              <a:ext uri="{FF2B5EF4-FFF2-40B4-BE49-F238E27FC236}">
                <a16:creationId xmlns:a16="http://schemas.microsoft.com/office/drawing/2014/main" id="{0FDA3E93-ACD3-6A39-2FBB-E87CC5AB7B44}"/>
              </a:ext>
            </a:extLst>
          </p:cNvPr>
          <p:cNvPicPr>
            <a:picLocks noChangeAspect="1"/>
          </p:cNvPicPr>
          <p:nvPr/>
        </p:nvPicPr>
        <p:blipFill>
          <a:blip r:embed="rId4"/>
          <a:stretch>
            <a:fillRect/>
          </a:stretch>
        </p:blipFill>
        <p:spPr>
          <a:xfrm>
            <a:off x="12088976" y="1562100"/>
            <a:ext cx="4233182" cy="6645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47935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5" name="TextBox 5"/>
          <p:cNvSpPr txBox="1"/>
          <p:nvPr/>
        </p:nvSpPr>
        <p:spPr>
          <a:xfrm>
            <a:off x="1524000" y="2095500"/>
            <a:ext cx="7162800" cy="1614929"/>
          </a:xfrm>
          <a:prstGeom prst="rect">
            <a:avLst/>
          </a:prstGeom>
        </p:spPr>
        <p:txBody>
          <a:bodyPr wrap="square" lIns="0" tIns="0" rIns="0" bIns="0" rtlCol="0" anchor="t">
            <a:spAutoFit/>
          </a:bodyPr>
          <a:lstStyle/>
          <a:p>
            <a:pPr algn="just">
              <a:lnSpc>
                <a:spcPts val="11978"/>
              </a:lnSpc>
            </a:pPr>
            <a:r>
              <a:rPr lang="en-US" sz="11978" u="sng" dirty="0" err="1">
                <a:latin typeface="Roca One Bold"/>
              </a:rPr>
              <a:t>Modal.jsx</a:t>
            </a:r>
            <a:endParaRPr lang="en-US" sz="11978" u="sng" dirty="0">
              <a:latin typeface="Roca One Bold"/>
            </a:endParaRPr>
          </a:p>
        </p:txBody>
      </p:sp>
      <p:sp>
        <p:nvSpPr>
          <p:cNvPr id="7" name="TextBox 7"/>
          <p:cNvSpPr txBox="1"/>
          <p:nvPr/>
        </p:nvSpPr>
        <p:spPr>
          <a:xfrm>
            <a:off x="1524000" y="4598076"/>
            <a:ext cx="7023406" cy="2885790"/>
          </a:xfrm>
          <a:prstGeom prst="rect">
            <a:avLst/>
          </a:prstGeom>
        </p:spPr>
        <p:txBody>
          <a:bodyPr wrap="square" lIns="0" tIns="0" rIns="0" bIns="0" rtlCol="0" anchor="t">
            <a:spAutoFit/>
          </a:bodyPr>
          <a:lstStyle/>
          <a:p>
            <a:pPr algn="just">
              <a:lnSpc>
                <a:spcPts val="3839"/>
              </a:lnSpc>
            </a:pPr>
            <a:r>
              <a:rPr lang="en-US" sz="2800" dirty="0">
                <a:solidFill>
                  <a:srgbClr val="545454"/>
                </a:solidFill>
                <a:latin typeface="Sitka Display Semibold" pitchFamily="2" charset="0"/>
              </a:rPr>
              <a:t>The "Modal" component is used to display images in an enlarged view when a user clicks on an image from the grid. It offers an interactive interface for viewing images and allows users to close the modal by clicking outside of the image.</a:t>
            </a:r>
          </a:p>
        </p:txBody>
      </p:sp>
      <p:sp>
        <p:nvSpPr>
          <p:cNvPr id="15" name="Freeform 15"/>
          <p:cNvSpPr/>
          <p:nvPr/>
        </p:nvSpPr>
        <p:spPr>
          <a:xfrm rot="-10800000">
            <a:off x="-858638" y="7894047"/>
            <a:ext cx="6150483" cy="5274039"/>
          </a:xfrm>
          <a:custGeom>
            <a:avLst/>
            <a:gdLst/>
            <a:ahLst/>
            <a:cxnLst/>
            <a:rect l="l" t="t" r="r" b="b"/>
            <a:pathLst>
              <a:path w="6150483" h="5274039">
                <a:moveTo>
                  <a:pt x="0" y="0"/>
                </a:moveTo>
                <a:lnTo>
                  <a:pt x="6150483" y="0"/>
                </a:lnTo>
                <a:lnTo>
                  <a:pt x="6150483" y="5274039"/>
                </a:lnTo>
                <a:lnTo>
                  <a:pt x="0" y="5274039"/>
                </a:lnTo>
                <a:lnTo>
                  <a:pt x="0" y="0"/>
                </a:lnTo>
                <a:close/>
              </a:path>
            </a:pathLst>
          </a:custGeom>
          <a:blipFill>
            <a:blip r:embed="rId2">
              <a:alphaModFix amt="30000"/>
            </a:blip>
            <a:stretch>
              <a:fillRect/>
            </a:stretch>
          </a:blipFill>
        </p:spPr>
        <p:txBody>
          <a:bodyPr/>
          <a:lstStyle/>
          <a:p>
            <a:endParaRPr lang="en-US"/>
          </a:p>
        </p:txBody>
      </p:sp>
      <p:sp>
        <p:nvSpPr>
          <p:cNvPr id="16" name="Freeform 16"/>
          <p:cNvSpPr/>
          <p:nvPr/>
        </p:nvSpPr>
        <p:spPr>
          <a:xfrm rot="770807">
            <a:off x="7401" y="8025521"/>
            <a:ext cx="1548715" cy="3251896"/>
          </a:xfrm>
          <a:custGeom>
            <a:avLst/>
            <a:gdLst/>
            <a:ahLst/>
            <a:cxnLst/>
            <a:rect l="l" t="t" r="r" b="b"/>
            <a:pathLst>
              <a:path w="1548715" h="3251896">
                <a:moveTo>
                  <a:pt x="0" y="0"/>
                </a:moveTo>
                <a:lnTo>
                  <a:pt x="1548715" y="0"/>
                </a:lnTo>
                <a:lnTo>
                  <a:pt x="1548715" y="3251895"/>
                </a:lnTo>
                <a:lnTo>
                  <a:pt x="0" y="3251895"/>
                </a:lnTo>
                <a:lnTo>
                  <a:pt x="0" y="0"/>
                </a:lnTo>
                <a:close/>
              </a:path>
            </a:pathLst>
          </a:custGeom>
          <a:blipFill>
            <a:blip r:embed="rId3"/>
            <a:stretch>
              <a:fillRect/>
            </a:stretch>
          </a:blipFill>
        </p:spPr>
        <p:txBody>
          <a:bodyPr/>
          <a:lstStyle/>
          <a:p>
            <a:endParaRPr lang="en-US"/>
          </a:p>
        </p:txBody>
      </p:sp>
      <p:sp>
        <p:nvSpPr>
          <p:cNvPr id="6" name="Freeform 16">
            <a:extLst>
              <a:ext uri="{FF2B5EF4-FFF2-40B4-BE49-F238E27FC236}">
                <a16:creationId xmlns:a16="http://schemas.microsoft.com/office/drawing/2014/main" id="{B22B8AE4-1632-7BBE-5398-FE44F1943EA1}"/>
              </a:ext>
            </a:extLst>
          </p:cNvPr>
          <p:cNvSpPr/>
          <p:nvPr/>
        </p:nvSpPr>
        <p:spPr>
          <a:xfrm rot="14080435">
            <a:off x="16239969" y="-473098"/>
            <a:ext cx="1548715" cy="3251896"/>
          </a:xfrm>
          <a:custGeom>
            <a:avLst/>
            <a:gdLst/>
            <a:ahLst/>
            <a:cxnLst/>
            <a:rect l="l" t="t" r="r" b="b"/>
            <a:pathLst>
              <a:path w="1548715" h="3251896">
                <a:moveTo>
                  <a:pt x="0" y="0"/>
                </a:moveTo>
                <a:lnTo>
                  <a:pt x="1548715" y="0"/>
                </a:lnTo>
                <a:lnTo>
                  <a:pt x="1548715" y="3251895"/>
                </a:lnTo>
                <a:lnTo>
                  <a:pt x="0" y="3251895"/>
                </a:lnTo>
                <a:lnTo>
                  <a:pt x="0" y="0"/>
                </a:lnTo>
                <a:close/>
              </a:path>
            </a:pathLst>
          </a:custGeom>
          <a:blipFill>
            <a:blip r:embed="rId3"/>
            <a:stretch>
              <a:fillRect/>
            </a:stretch>
          </a:blipFill>
        </p:spPr>
        <p:txBody>
          <a:bodyPr/>
          <a:lstStyle/>
          <a:p>
            <a:endParaRPr lang="en-US" dirty="0"/>
          </a:p>
        </p:txBody>
      </p:sp>
      <p:sp>
        <p:nvSpPr>
          <p:cNvPr id="10" name="Freeform 16">
            <a:extLst>
              <a:ext uri="{FF2B5EF4-FFF2-40B4-BE49-F238E27FC236}">
                <a16:creationId xmlns:a16="http://schemas.microsoft.com/office/drawing/2014/main" id="{A56277F0-EC59-09D8-60E3-7E3A188E7A51}"/>
              </a:ext>
            </a:extLst>
          </p:cNvPr>
          <p:cNvSpPr/>
          <p:nvPr/>
        </p:nvSpPr>
        <p:spPr>
          <a:xfrm rot="11914162">
            <a:off x="16936674" y="296586"/>
            <a:ext cx="1548715" cy="3251896"/>
          </a:xfrm>
          <a:custGeom>
            <a:avLst/>
            <a:gdLst/>
            <a:ahLst/>
            <a:cxnLst/>
            <a:rect l="l" t="t" r="r" b="b"/>
            <a:pathLst>
              <a:path w="1548715" h="3251896">
                <a:moveTo>
                  <a:pt x="0" y="0"/>
                </a:moveTo>
                <a:lnTo>
                  <a:pt x="1548715" y="0"/>
                </a:lnTo>
                <a:lnTo>
                  <a:pt x="1548715" y="3251895"/>
                </a:lnTo>
                <a:lnTo>
                  <a:pt x="0" y="3251895"/>
                </a:lnTo>
                <a:lnTo>
                  <a:pt x="0" y="0"/>
                </a:lnTo>
                <a:close/>
              </a:path>
            </a:pathLst>
          </a:custGeom>
          <a:blipFill>
            <a:blip r:embed="rId3"/>
            <a:stretch>
              <a:fillRect/>
            </a:stretch>
          </a:blipFill>
        </p:spPr>
        <p:txBody>
          <a:bodyPr/>
          <a:lstStyle/>
          <a:p>
            <a:endParaRPr lang="en-US" dirty="0"/>
          </a:p>
        </p:txBody>
      </p:sp>
      <p:sp>
        <p:nvSpPr>
          <p:cNvPr id="11" name="Freeform 16">
            <a:extLst>
              <a:ext uri="{FF2B5EF4-FFF2-40B4-BE49-F238E27FC236}">
                <a16:creationId xmlns:a16="http://schemas.microsoft.com/office/drawing/2014/main" id="{A7BEC1F2-2075-85C0-1B24-07521BF0C56B}"/>
              </a:ext>
            </a:extLst>
          </p:cNvPr>
          <p:cNvSpPr/>
          <p:nvPr/>
        </p:nvSpPr>
        <p:spPr>
          <a:xfrm rot="16200000">
            <a:off x="15684843" y="-1270689"/>
            <a:ext cx="1548715" cy="3251896"/>
          </a:xfrm>
          <a:custGeom>
            <a:avLst/>
            <a:gdLst/>
            <a:ahLst/>
            <a:cxnLst/>
            <a:rect l="l" t="t" r="r" b="b"/>
            <a:pathLst>
              <a:path w="1548715" h="3251896">
                <a:moveTo>
                  <a:pt x="0" y="0"/>
                </a:moveTo>
                <a:lnTo>
                  <a:pt x="1548715" y="0"/>
                </a:lnTo>
                <a:lnTo>
                  <a:pt x="1548715" y="3251895"/>
                </a:lnTo>
                <a:lnTo>
                  <a:pt x="0" y="3251895"/>
                </a:lnTo>
                <a:lnTo>
                  <a:pt x="0" y="0"/>
                </a:lnTo>
                <a:close/>
              </a:path>
            </a:pathLst>
          </a:custGeom>
          <a:blipFill>
            <a:blip r:embed="rId3"/>
            <a:stretch>
              <a:fillRect/>
            </a:stretch>
          </a:blipFill>
        </p:spPr>
        <p:txBody>
          <a:bodyPr/>
          <a:lstStyle/>
          <a:p>
            <a:endParaRPr lang="en-US" dirty="0"/>
          </a:p>
        </p:txBody>
      </p:sp>
      <p:pic>
        <p:nvPicPr>
          <p:cNvPr id="18" name="Picture 17">
            <a:extLst>
              <a:ext uri="{FF2B5EF4-FFF2-40B4-BE49-F238E27FC236}">
                <a16:creationId xmlns:a16="http://schemas.microsoft.com/office/drawing/2014/main" id="{CDE3739E-73E8-5570-461C-956B504BFD52}"/>
              </a:ext>
            </a:extLst>
          </p:cNvPr>
          <p:cNvPicPr>
            <a:picLocks noChangeAspect="1"/>
          </p:cNvPicPr>
          <p:nvPr/>
        </p:nvPicPr>
        <p:blipFill>
          <a:blip r:embed="rId4"/>
          <a:stretch>
            <a:fillRect/>
          </a:stretch>
        </p:blipFill>
        <p:spPr>
          <a:xfrm>
            <a:off x="9601202" y="2824843"/>
            <a:ext cx="7610898" cy="567275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87075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5" name="TextBox 5"/>
          <p:cNvSpPr txBox="1"/>
          <p:nvPr/>
        </p:nvSpPr>
        <p:spPr>
          <a:xfrm>
            <a:off x="1454135" y="1885337"/>
            <a:ext cx="9348111" cy="1538883"/>
          </a:xfrm>
          <a:prstGeom prst="rect">
            <a:avLst/>
          </a:prstGeom>
        </p:spPr>
        <p:txBody>
          <a:bodyPr wrap="square" lIns="0" tIns="0" rIns="0" bIns="0" rtlCol="0" anchor="t">
            <a:spAutoFit/>
          </a:bodyPr>
          <a:lstStyle/>
          <a:p>
            <a:pPr algn="just">
              <a:lnSpc>
                <a:spcPts val="11978"/>
              </a:lnSpc>
            </a:pPr>
            <a:r>
              <a:rPr lang="en-US" sz="9600" u="sng" dirty="0">
                <a:latin typeface="Roca One Bold"/>
              </a:rPr>
              <a:t>CSS Styling</a:t>
            </a:r>
          </a:p>
        </p:txBody>
      </p:sp>
      <p:sp>
        <p:nvSpPr>
          <p:cNvPr id="7" name="TextBox 7"/>
          <p:cNvSpPr txBox="1"/>
          <p:nvPr/>
        </p:nvSpPr>
        <p:spPr>
          <a:xfrm>
            <a:off x="1454135" y="4352294"/>
            <a:ext cx="8716954" cy="2923877"/>
          </a:xfrm>
          <a:prstGeom prst="rect">
            <a:avLst/>
          </a:prstGeom>
        </p:spPr>
        <p:txBody>
          <a:bodyPr wrap="square" lIns="0" tIns="0" rIns="0" bIns="0" rtlCol="0" anchor="t">
            <a:spAutoFit/>
          </a:bodyPr>
          <a:lstStyle/>
          <a:p>
            <a:pPr algn="just">
              <a:lnSpc>
                <a:spcPts val="3839"/>
              </a:lnSpc>
            </a:pPr>
            <a:r>
              <a:rPr lang="en-US" sz="3200" dirty="0">
                <a:solidFill>
                  <a:srgbClr val="545454"/>
                </a:solidFill>
                <a:latin typeface="Sitka Display Semibold" pitchFamily="2" charset="0"/>
              </a:rPr>
              <a:t>The CSS styles used in the Event Gallery application are responsible for its visual appearance and user interface. The styles are defined for various components, such as the form, progress bar, image grid, and modal. These styles create a cohesive and visually appealing experience for users.</a:t>
            </a:r>
          </a:p>
        </p:txBody>
      </p:sp>
      <p:sp>
        <p:nvSpPr>
          <p:cNvPr id="12" name="TextBox 12"/>
          <p:cNvSpPr txBox="1"/>
          <p:nvPr/>
        </p:nvSpPr>
        <p:spPr>
          <a:xfrm>
            <a:off x="15272439" y="987662"/>
            <a:ext cx="1986861" cy="325755"/>
          </a:xfrm>
          <a:prstGeom prst="rect">
            <a:avLst/>
          </a:prstGeom>
        </p:spPr>
        <p:txBody>
          <a:bodyPr lIns="0" tIns="0" rIns="0" bIns="0" rtlCol="0" anchor="t">
            <a:spAutoFit/>
          </a:bodyPr>
          <a:lstStyle/>
          <a:p>
            <a:pPr algn="r">
              <a:lnSpc>
                <a:spcPts val="2519"/>
              </a:lnSpc>
            </a:pPr>
            <a:r>
              <a:rPr lang="en-US" sz="1799">
                <a:solidFill>
                  <a:srgbClr val="545454"/>
                </a:solidFill>
                <a:latin typeface="Poppins"/>
              </a:rPr>
              <a:t>PROJECT</a:t>
            </a:r>
          </a:p>
        </p:txBody>
      </p:sp>
      <p:sp>
        <p:nvSpPr>
          <p:cNvPr id="13" name="TextBox 13"/>
          <p:cNvSpPr txBox="1"/>
          <p:nvPr/>
        </p:nvSpPr>
        <p:spPr>
          <a:xfrm>
            <a:off x="13470795" y="971550"/>
            <a:ext cx="1497004" cy="305020"/>
          </a:xfrm>
          <a:prstGeom prst="rect">
            <a:avLst/>
          </a:prstGeom>
        </p:spPr>
        <p:txBody>
          <a:bodyPr lIns="0" tIns="0" rIns="0" bIns="0" rtlCol="0" anchor="t">
            <a:spAutoFit/>
          </a:bodyPr>
          <a:lstStyle/>
          <a:p>
            <a:pPr algn="r">
              <a:lnSpc>
                <a:spcPts val="2519"/>
              </a:lnSpc>
            </a:pPr>
            <a:r>
              <a:rPr lang="en-US" sz="1799" dirty="0">
                <a:solidFill>
                  <a:srgbClr val="545454"/>
                </a:solidFill>
                <a:latin typeface="Poppins"/>
              </a:rPr>
              <a:t>FIREBASE</a:t>
            </a:r>
          </a:p>
        </p:txBody>
      </p:sp>
      <p:sp>
        <p:nvSpPr>
          <p:cNvPr id="14" name="TextBox 14"/>
          <p:cNvSpPr txBox="1"/>
          <p:nvPr/>
        </p:nvSpPr>
        <p:spPr>
          <a:xfrm>
            <a:off x="10872111" y="971550"/>
            <a:ext cx="1864397" cy="305020"/>
          </a:xfrm>
          <a:prstGeom prst="rect">
            <a:avLst/>
          </a:prstGeom>
        </p:spPr>
        <p:txBody>
          <a:bodyPr lIns="0" tIns="0" rIns="0" bIns="0" rtlCol="0" anchor="t">
            <a:spAutoFit/>
          </a:bodyPr>
          <a:lstStyle/>
          <a:p>
            <a:pPr algn="r">
              <a:lnSpc>
                <a:spcPts val="2519"/>
              </a:lnSpc>
            </a:pPr>
            <a:r>
              <a:rPr lang="en-US" sz="1799" dirty="0">
                <a:solidFill>
                  <a:srgbClr val="545454"/>
                </a:solidFill>
                <a:latin typeface="Poppins"/>
              </a:rPr>
              <a:t>REACT</a:t>
            </a:r>
          </a:p>
        </p:txBody>
      </p:sp>
      <p:sp>
        <p:nvSpPr>
          <p:cNvPr id="15" name="Freeform 15"/>
          <p:cNvSpPr/>
          <p:nvPr/>
        </p:nvSpPr>
        <p:spPr>
          <a:xfrm rot="-10800000">
            <a:off x="-858638" y="7894047"/>
            <a:ext cx="6150483" cy="5274039"/>
          </a:xfrm>
          <a:custGeom>
            <a:avLst/>
            <a:gdLst/>
            <a:ahLst/>
            <a:cxnLst/>
            <a:rect l="l" t="t" r="r" b="b"/>
            <a:pathLst>
              <a:path w="6150483" h="5274039">
                <a:moveTo>
                  <a:pt x="0" y="0"/>
                </a:moveTo>
                <a:lnTo>
                  <a:pt x="6150483" y="0"/>
                </a:lnTo>
                <a:lnTo>
                  <a:pt x="6150483" y="5274039"/>
                </a:lnTo>
                <a:lnTo>
                  <a:pt x="0" y="5274039"/>
                </a:lnTo>
                <a:lnTo>
                  <a:pt x="0" y="0"/>
                </a:lnTo>
                <a:close/>
              </a:path>
            </a:pathLst>
          </a:custGeom>
          <a:blipFill>
            <a:blip r:embed="rId2">
              <a:alphaModFix amt="30000"/>
            </a:blip>
            <a:stretch>
              <a:fillRect/>
            </a:stretch>
          </a:blipFill>
        </p:spPr>
        <p:txBody>
          <a:bodyPr/>
          <a:lstStyle/>
          <a:p>
            <a:endParaRPr lang="en-US"/>
          </a:p>
        </p:txBody>
      </p:sp>
      <p:sp>
        <p:nvSpPr>
          <p:cNvPr id="16" name="Freeform 16"/>
          <p:cNvSpPr/>
          <p:nvPr/>
        </p:nvSpPr>
        <p:spPr>
          <a:xfrm rot="770807">
            <a:off x="7401" y="8025521"/>
            <a:ext cx="1548715" cy="3251896"/>
          </a:xfrm>
          <a:custGeom>
            <a:avLst/>
            <a:gdLst/>
            <a:ahLst/>
            <a:cxnLst/>
            <a:rect l="l" t="t" r="r" b="b"/>
            <a:pathLst>
              <a:path w="1548715" h="3251896">
                <a:moveTo>
                  <a:pt x="0" y="0"/>
                </a:moveTo>
                <a:lnTo>
                  <a:pt x="1548715" y="0"/>
                </a:lnTo>
                <a:lnTo>
                  <a:pt x="1548715" y="3251895"/>
                </a:lnTo>
                <a:lnTo>
                  <a:pt x="0" y="3251895"/>
                </a:lnTo>
                <a:lnTo>
                  <a:pt x="0" y="0"/>
                </a:lnTo>
                <a:close/>
              </a:path>
            </a:pathLst>
          </a:custGeom>
          <a:blipFill>
            <a:blip r:embed="rId3"/>
            <a:stretch>
              <a:fillRect/>
            </a:stretch>
          </a:blipFill>
        </p:spPr>
        <p:txBody>
          <a:bodyPr/>
          <a:lstStyle/>
          <a:p>
            <a:endParaRPr lang="en-US"/>
          </a:p>
        </p:txBody>
      </p:sp>
      <p:sp>
        <p:nvSpPr>
          <p:cNvPr id="2" name="Freeform 10">
            <a:extLst>
              <a:ext uri="{FF2B5EF4-FFF2-40B4-BE49-F238E27FC236}">
                <a16:creationId xmlns:a16="http://schemas.microsoft.com/office/drawing/2014/main" id="{510D4469-07C3-1FEF-7286-C7268FF008EE}"/>
              </a:ext>
            </a:extLst>
          </p:cNvPr>
          <p:cNvSpPr/>
          <p:nvPr/>
        </p:nvSpPr>
        <p:spPr>
          <a:xfrm flipH="1">
            <a:off x="-1828800" y="-2211117"/>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4"/>
            <a:stretch>
              <a:fillRect/>
            </a:stretch>
          </a:blipFill>
        </p:spPr>
        <p:txBody>
          <a:bodyPr/>
          <a:lstStyle/>
          <a:p>
            <a:endParaRPr lang="en-US"/>
          </a:p>
        </p:txBody>
      </p:sp>
      <p:sp>
        <p:nvSpPr>
          <p:cNvPr id="3" name="Freeform 10">
            <a:extLst>
              <a:ext uri="{FF2B5EF4-FFF2-40B4-BE49-F238E27FC236}">
                <a16:creationId xmlns:a16="http://schemas.microsoft.com/office/drawing/2014/main" id="{E652D444-FF1A-4F45-859D-7DF7A5CAC639}"/>
              </a:ext>
            </a:extLst>
          </p:cNvPr>
          <p:cNvSpPr/>
          <p:nvPr/>
        </p:nvSpPr>
        <p:spPr>
          <a:xfrm flipH="1">
            <a:off x="14701900" y="6515100"/>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4"/>
            <a:stretch>
              <a:fillRect/>
            </a:stretch>
          </a:blipFill>
        </p:spPr>
        <p:txBody>
          <a:bodyPr/>
          <a:lstStyle/>
          <a:p>
            <a:endParaRPr lang="en-US"/>
          </a:p>
        </p:txBody>
      </p:sp>
      <p:sp>
        <p:nvSpPr>
          <p:cNvPr id="6" name="Freeform 16">
            <a:extLst>
              <a:ext uri="{FF2B5EF4-FFF2-40B4-BE49-F238E27FC236}">
                <a16:creationId xmlns:a16="http://schemas.microsoft.com/office/drawing/2014/main" id="{9944993D-1648-52D3-83B9-370C49FAF954}"/>
              </a:ext>
            </a:extLst>
          </p:cNvPr>
          <p:cNvSpPr/>
          <p:nvPr/>
        </p:nvSpPr>
        <p:spPr>
          <a:xfrm rot="15951711">
            <a:off x="13444940" y="7771383"/>
            <a:ext cx="1548715" cy="3251896"/>
          </a:xfrm>
          <a:custGeom>
            <a:avLst/>
            <a:gdLst/>
            <a:ahLst/>
            <a:cxnLst/>
            <a:rect l="l" t="t" r="r" b="b"/>
            <a:pathLst>
              <a:path w="1548715" h="3251896">
                <a:moveTo>
                  <a:pt x="0" y="0"/>
                </a:moveTo>
                <a:lnTo>
                  <a:pt x="1548715" y="0"/>
                </a:lnTo>
                <a:lnTo>
                  <a:pt x="1548715" y="3251895"/>
                </a:lnTo>
                <a:lnTo>
                  <a:pt x="0" y="3251895"/>
                </a:lnTo>
                <a:lnTo>
                  <a:pt x="0" y="0"/>
                </a:lnTo>
                <a:close/>
              </a:path>
            </a:pathLst>
          </a:custGeom>
          <a:blipFill>
            <a:blip r:embed="rId3"/>
            <a:stretch>
              <a:fillRect/>
            </a:stretch>
          </a:blipFill>
        </p:spPr>
        <p:txBody>
          <a:bodyPr/>
          <a:lstStyle/>
          <a:p>
            <a:endParaRPr lang="en-US"/>
          </a:p>
        </p:txBody>
      </p:sp>
      <p:pic>
        <p:nvPicPr>
          <p:cNvPr id="18" name="Picture 17">
            <a:extLst>
              <a:ext uri="{FF2B5EF4-FFF2-40B4-BE49-F238E27FC236}">
                <a16:creationId xmlns:a16="http://schemas.microsoft.com/office/drawing/2014/main" id="{5CE3CC20-8016-196B-E158-31CCB7EB7756}"/>
              </a:ext>
            </a:extLst>
          </p:cNvPr>
          <p:cNvPicPr>
            <a:picLocks noChangeAspect="1"/>
          </p:cNvPicPr>
          <p:nvPr/>
        </p:nvPicPr>
        <p:blipFill>
          <a:blip r:embed="rId5"/>
          <a:stretch>
            <a:fillRect/>
          </a:stretch>
        </p:blipFill>
        <p:spPr>
          <a:xfrm>
            <a:off x="12278405" y="2260266"/>
            <a:ext cx="3646962" cy="5725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209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5" name="TextBox 5"/>
          <p:cNvSpPr txBox="1"/>
          <p:nvPr/>
        </p:nvSpPr>
        <p:spPr>
          <a:xfrm>
            <a:off x="1676400" y="2504473"/>
            <a:ext cx="9348111" cy="1538883"/>
          </a:xfrm>
          <a:prstGeom prst="rect">
            <a:avLst/>
          </a:prstGeom>
        </p:spPr>
        <p:txBody>
          <a:bodyPr wrap="square" lIns="0" tIns="0" rIns="0" bIns="0" rtlCol="0" anchor="t">
            <a:spAutoFit/>
          </a:bodyPr>
          <a:lstStyle/>
          <a:p>
            <a:pPr algn="just">
              <a:lnSpc>
                <a:spcPts val="11978"/>
              </a:lnSpc>
            </a:pPr>
            <a:r>
              <a:rPr lang="en-US" sz="9600" u="sng" dirty="0">
                <a:latin typeface="Roca One Bold"/>
              </a:rPr>
              <a:t>Index.js</a:t>
            </a:r>
          </a:p>
        </p:txBody>
      </p:sp>
      <p:sp>
        <p:nvSpPr>
          <p:cNvPr id="7" name="TextBox 7"/>
          <p:cNvSpPr txBox="1"/>
          <p:nvPr/>
        </p:nvSpPr>
        <p:spPr>
          <a:xfrm>
            <a:off x="1454135" y="4352294"/>
            <a:ext cx="8716954" cy="2923877"/>
          </a:xfrm>
          <a:prstGeom prst="rect">
            <a:avLst/>
          </a:prstGeom>
        </p:spPr>
        <p:txBody>
          <a:bodyPr wrap="square" lIns="0" tIns="0" rIns="0" bIns="0" rtlCol="0" anchor="t">
            <a:spAutoFit/>
          </a:bodyPr>
          <a:lstStyle/>
          <a:p>
            <a:pPr algn="just">
              <a:lnSpc>
                <a:spcPts val="3839"/>
              </a:lnSpc>
            </a:pPr>
            <a:r>
              <a:rPr lang="en-US" sz="3200" dirty="0">
                <a:solidFill>
                  <a:srgbClr val="545454"/>
                </a:solidFill>
                <a:latin typeface="Sitka Display Semibold" pitchFamily="2" charset="0"/>
              </a:rPr>
              <a:t>Index.js initializes and renders the Event Gallery application in a web page, ensuring that the React components are displayed to the user. It also hints at the potential use of service workers for offline capabilities and provides a link for further information on this topic.</a:t>
            </a:r>
          </a:p>
        </p:txBody>
      </p:sp>
      <p:sp>
        <p:nvSpPr>
          <p:cNvPr id="12" name="TextBox 12"/>
          <p:cNvSpPr txBox="1"/>
          <p:nvPr/>
        </p:nvSpPr>
        <p:spPr>
          <a:xfrm>
            <a:off x="15272439" y="987662"/>
            <a:ext cx="1986861" cy="325755"/>
          </a:xfrm>
          <a:prstGeom prst="rect">
            <a:avLst/>
          </a:prstGeom>
        </p:spPr>
        <p:txBody>
          <a:bodyPr lIns="0" tIns="0" rIns="0" bIns="0" rtlCol="0" anchor="t">
            <a:spAutoFit/>
          </a:bodyPr>
          <a:lstStyle/>
          <a:p>
            <a:pPr algn="r">
              <a:lnSpc>
                <a:spcPts val="2519"/>
              </a:lnSpc>
            </a:pPr>
            <a:r>
              <a:rPr lang="en-US" sz="1799">
                <a:solidFill>
                  <a:srgbClr val="545454"/>
                </a:solidFill>
                <a:latin typeface="Poppins"/>
              </a:rPr>
              <a:t>PROJECT</a:t>
            </a:r>
          </a:p>
        </p:txBody>
      </p:sp>
      <p:sp>
        <p:nvSpPr>
          <p:cNvPr id="13" name="TextBox 13"/>
          <p:cNvSpPr txBox="1"/>
          <p:nvPr/>
        </p:nvSpPr>
        <p:spPr>
          <a:xfrm>
            <a:off x="13470795" y="971550"/>
            <a:ext cx="1497004" cy="305020"/>
          </a:xfrm>
          <a:prstGeom prst="rect">
            <a:avLst/>
          </a:prstGeom>
        </p:spPr>
        <p:txBody>
          <a:bodyPr lIns="0" tIns="0" rIns="0" bIns="0" rtlCol="0" anchor="t">
            <a:spAutoFit/>
          </a:bodyPr>
          <a:lstStyle/>
          <a:p>
            <a:pPr algn="r">
              <a:lnSpc>
                <a:spcPts val="2519"/>
              </a:lnSpc>
            </a:pPr>
            <a:r>
              <a:rPr lang="en-US" sz="1799" dirty="0">
                <a:solidFill>
                  <a:srgbClr val="545454"/>
                </a:solidFill>
                <a:latin typeface="Poppins"/>
              </a:rPr>
              <a:t>FIREBASE</a:t>
            </a:r>
          </a:p>
        </p:txBody>
      </p:sp>
      <p:sp>
        <p:nvSpPr>
          <p:cNvPr id="14" name="TextBox 14"/>
          <p:cNvSpPr txBox="1"/>
          <p:nvPr/>
        </p:nvSpPr>
        <p:spPr>
          <a:xfrm>
            <a:off x="10872111" y="971550"/>
            <a:ext cx="1864397" cy="305020"/>
          </a:xfrm>
          <a:prstGeom prst="rect">
            <a:avLst/>
          </a:prstGeom>
        </p:spPr>
        <p:txBody>
          <a:bodyPr lIns="0" tIns="0" rIns="0" bIns="0" rtlCol="0" anchor="t">
            <a:spAutoFit/>
          </a:bodyPr>
          <a:lstStyle/>
          <a:p>
            <a:pPr algn="r">
              <a:lnSpc>
                <a:spcPts val="2519"/>
              </a:lnSpc>
            </a:pPr>
            <a:r>
              <a:rPr lang="en-US" sz="1799" dirty="0">
                <a:solidFill>
                  <a:srgbClr val="545454"/>
                </a:solidFill>
                <a:latin typeface="Poppins"/>
              </a:rPr>
              <a:t>REACT</a:t>
            </a:r>
          </a:p>
        </p:txBody>
      </p:sp>
      <p:sp>
        <p:nvSpPr>
          <p:cNvPr id="15" name="Freeform 15"/>
          <p:cNvSpPr/>
          <p:nvPr/>
        </p:nvSpPr>
        <p:spPr>
          <a:xfrm rot="-10800000">
            <a:off x="-858638" y="7894047"/>
            <a:ext cx="6150483" cy="5274039"/>
          </a:xfrm>
          <a:custGeom>
            <a:avLst/>
            <a:gdLst/>
            <a:ahLst/>
            <a:cxnLst/>
            <a:rect l="l" t="t" r="r" b="b"/>
            <a:pathLst>
              <a:path w="6150483" h="5274039">
                <a:moveTo>
                  <a:pt x="0" y="0"/>
                </a:moveTo>
                <a:lnTo>
                  <a:pt x="6150483" y="0"/>
                </a:lnTo>
                <a:lnTo>
                  <a:pt x="6150483" y="5274039"/>
                </a:lnTo>
                <a:lnTo>
                  <a:pt x="0" y="5274039"/>
                </a:lnTo>
                <a:lnTo>
                  <a:pt x="0" y="0"/>
                </a:lnTo>
                <a:close/>
              </a:path>
            </a:pathLst>
          </a:custGeom>
          <a:blipFill>
            <a:blip r:embed="rId2">
              <a:alphaModFix amt="30000"/>
            </a:blip>
            <a:stretch>
              <a:fillRect/>
            </a:stretch>
          </a:blipFill>
        </p:spPr>
        <p:txBody>
          <a:bodyPr/>
          <a:lstStyle/>
          <a:p>
            <a:endParaRPr lang="en-US"/>
          </a:p>
        </p:txBody>
      </p:sp>
      <p:sp>
        <p:nvSpPr>
          <p:cNvPr id="16" name="Freeform 16"/>
          <p:cNvSpPr/>
          <p:nvPr/>
        </p:nvSpPr>
        <p:spPr>
          <a:xfrm rot="770807">
            <a:off x="7401" y="8025521"/>
            <a:ext cx="1548715" cy="3251896"/>
          </a:xfrm>
          <a:custGeom>
            <a:avLst/>
            <a:gdLst/>
            <a:ahLst/>
            <a:cxnLst/>
            <a:rect l="l" t="t" r="r" b="b"/>
            <a:pathLst>
              <a:path w="1548715" h="3251896">
                <a:moveTo>
                  <a:pt x="0" y="0"/>
                </a:moveTo>
                <a:lnTo>
                  <a:pt x="1548715" y="0"/>
                </a:lnTo>
                <a:lnTo>
                  <a:pt x="1548715" y="3251895"/>
                </a:lnTo>
                <a:lnTo>
                  <a:pt x="0" y="3251895"/>
                </a:lnTo>
                <a:lnTo>
                  <a:pt x="0" y="0"/>
                </a:lnTo>
                <a:close/>
              </a:path>
            </a:pathLst>
          </a:custGeom>
          <a:blipFill>
            <a:blip r:embed="rId3"/>
            <a:stretch>
              <a:fillRect/>
            </a:stretch>
          </a:blipFill>
        </p:spPr>
        <p:txBody>
          <a:bodyPr/>
          <a:lstStyle/>
          <a:p>
            <a:endParaRPr lang="en-US"/>
          </a:p>
        </p:txBody>
      </p:sp>
      <p:sp>
        <p:nvSpPr>
          <p:cNvPr id="2" name="Freeform 10">
            <a:extLst>
              <a:ext uri="{FF2B5EF4-FFF2-40B4-BE49-F238E27FC236}">
                <a16:creationId xmlns:a16="http://schemas.microsoft.com/office/drawing/2014/main" id="{510D4469-07C3-1FEF-7286-C7268FF008EE}"/>
              </a:ext>
            </a:extLst>
          </p:cNvPr>
          <p:cNvSpPr/>
          <p:nvPr/>
        </p:nvSpPr>
        <p:spPr>
          <a:xfrm flipH="1">
            <a:off x="-1828800" y="-2211117"/>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4"/>
            <a:stretch>
              <a:fillRect/>
            </a:stretch>
          </a:blipFill>
        </p:spPr>
        <p:txBody>
          <a:bodyPr/>
          <a:lstStyle/>
          <a:p>
            <a:endParaRPr lang="en-US"/>
          </a:p>
        </p:txBody>
      </p:sp>
      <p:sp>
        <p:nvSpPr>
          <p:cNvPr id="3" name="Freeform 10">
            <a:extLst>
              <a:ext uri="{FF2B5EF4-FFF2-40B4-BE49-F238E27FC236}">
                <a16:creationId xmlns:a16="http://schemas.microsoft.com/office/drawing/2014/main" id="{E652D444-FF1A-4F45-859D-7DF7A5CAC639}"/>
              </a:ext>
            </a:extLst>
          </p:cNvPr>
          <p:cNvSpPr/>
          <p:nvPr/>
        </p:nvSpPr>
        <p:spPr>
          <a:xfrm flipH="1">
            <a:off x="14701900" y="6515100"/>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4"/>
            <a:stretch>
              <a:fillRect/>
            </a:stretch>
          </a:blipFill>
        </p:spPr>
        <p:txBody>
          <a:bodyPr/>
          <a:lstStyle/>
          <a:p>
            <a:endParaRPr lang="en-US"/>
          </a:p>
        </p:txBody>
      </p:sp>
      <p:sp>
        <p:nvSpPr>
          <p:cNvPr id="6" name="Freeform 16">
            <a:extLst>
              <a:ext uri="{FF2B5EF4-FFF2-40B4-BE49-F238E27FC236}">
                <a16:creationId xmlns:a16="http://schemas.microsoft.com/office/drawing/2014/main" id="{9944993D-1648-52D3-83B9-370C49FAF954}"/>
              </a:ext>
            </a:extLst>
          </p:cNvPr>
          <p:cNvSpPr/>
          <p:nvPr/>
        </p:nvSpPr>
        <p:spPr>
          <a:xfrm rot="15951711">
            <a:off x="13444940" y="7771383"/>
            <a:ext cx="1548715" cy="3251896"/>
          </a:xfrm>
          <a:custGeom>
            <a:avLst/>
            <a:gdLst/>
            <a:ahLst/>
            <a:cxnLst/>
            <a:rect l="l" t="t" r="r" b="b"/>
            <a:pathLst>
              <a:path w="1548715" h="3251896">
                <a:moveTo>
                  <a:pt x="0" y="0"/>
                </a:moveTo>
                <a:lnTo>
                  <a:pt x="1548715" y="0"/>
                </a:lnTo>
                <a:lnTo>
                  <a:pt x="1548715" y="3251895"/>
                </a:lnTo>
                <a:lnTo>
                  <a:pt x="0" y="3251895"/>
                </a:lnTo>
                <a:lnTo>
                  <a:pt x="0" y="0"/>
                </a:lnTo>
                <a:close/>
              </a:path>
            </a:pathLst>
          </a:custGeom>
          <a:blipFill>
            <a:blip r:embed="rId3"/>
            <a:stretch>
              <a:fillRect/>
            </a:stretch>
          </a:blipFill>
        </p:spPr>
        <p:txBody>
          <a:bodyPr/>
          <a:lstStyle/>
          <a:p>
            <a:endParaRPr lang="en-US"/>
          </a:p>
        </p:txBody>
      </p:sp>
      <p:pic>
        <p:nvPicPr>
          <p:cNvPr id="18" name="Picture 17">
            <a:extLst>
              <a:ext uri="{FF2B5EF4-FFF2-40B4-BE49-F238E27FC236}">
                <a16:creationId xmlns:a16="http://schemas.microsoft.com/office/drawing/2014/main" id="{5CE3CC20-8016-196B-E158-31CCB7EB7756}"/>
              </a:ext>
            </a:extLst>
          </p:cNvPr>
          <p:cNvPicPr>
            <a:picLocks noChangeAspect="1"/>
          </p:cNvPicPr>
          <p:nvPr/>
        </p:nvPicPr>
        <p:blipFill>
          <a:blip r:embed="rId5"/>
          <a:stretch>
            <a:fillRect/>
          </a:stretch>
        </p:blipFill>
        <p:spPr>
          <a:xfrm>
            <a:off x="12278405" y="2260266"/>
            <a:ext cx="3646962" cy="5725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58377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10123135" y="0"/>
            <a:ext cx="8164865" cy="10287000"/>
            <a:chOff x="0" y="0"/>
            <a:chExt cx="2150417" cy="2709333"/>
          </a:xfrm>
        </p:grpSpPr>
        <p:sp>
          <p:nvSpPr>
            <p:cNvPr id="3" name="Freeform 3"/>
            <p:cNvSpPr/>
            <p:nvPr/>
          </p:nvSpPr>
          <p:spPr>
            <a:xfrm>
              <a:off x="0" y="0"/>
              <a:ext cx="2150417" cy="2709333"/>
            </a:xfrm>
            <a:custGeom>
              <a:avLst/>
              <a:gdLst/>
              <a:ahLst/>
              <a:cxnLst/>
              <a:rect l="l" t="t" r="r" b="b"/>
              <a:pathLst>
                <a:path w="2150417" h="2709333">
                  <a:moveTo>
                    <a:pt x="0" y="0"/>
                  </a:moveTo>
                  <a:lnTo>
                    <a:pt x="2150417" y="0"/>
                  </a:lnTo>
                  <a:lnTo>
                    <a:pt x="2150417" y="2709333"/>
                  </a:lnTo>
                  <a:lnTo>
                    <a:pt x="0" y="2709333"/>
                  </a:lnTo>
                  <a:close/>
                </a:path>
              </a:pathLst>
            </a:custGeom>
            <a:solidFill>
              <a:srgbClr val="F4EADE"/>
            </a:solidFill>
          </p:spPr>
          <p:txBody>
            <a:bodyPr/>
            <a:lstStyle/>
            <a:p>
              <a:endParaRPr lang="en-US"/>
            </a:p>
          </p:txBody>
        </p:sp>
        <p:sp>
          <p:nvSpPr>
            <p:cNvPr id="4" name="TextBox 4"/>
            <p:cNvSpPr txBox="1"/>
            <p:nvPr/>
          </p:nvSpPr>
          <p:spPr>
            <a:xfrm>
              <a:off x="0" y="-57150"/>
              <a:ext cx="2150417" cy="2766483"/>
            </a:xfrm>
            <a:prstGeom prst="rect">
              <a:avLst/>
            </a:prstGeom>
          </p:spPr>
          <p:txBody>
            <a:bodyPr lIns="50800" tIns="50800" rIns="50800" bIns="50800" rtlCol="0" anchor="ctr"/>
            <a:lstStyle/>
            <a:p>
              <a:pPr algn="ctr">
                <a:lnSpc>
                  <a:spcPts val="2799"/>
                </a:lnSpc>
              </a:pPr>
              <a:endParaRPr/>
            </a:p>
          </p:txBody>
        </p:sp>
      </p:grpSp>
      <p:sp>
        <p:nvSpPr>
          <p:cNvPr id="5" name="TextBox 5"/>
          <p:cNvSpPr txBox="1"/>
          <p:nvPr/>
        </p:nvSpPr>
        <p:spPr>
          <a:xfrm>
            <a:off x="11234140" y="2570535"/>
            <a:ext cx="6749059" cy="1104148"/>
          </a:xfrm>
          <a:prstGeom prst="rect">
            <a:avLst/>
          </a:prstGeom>
        </p:spPr>
        <p:txBody>
          <a:bodyPr wrap="square" lIns="0" tIns="0" rIns="0" bIns="0" rtlCol="0" anchor="t">
            <a:spAutoFit/>
          </a:bodyPr>
          <a:lstStyle/>
          <a:p>
            <a:pPr>
              <a:lnSpc>
                <a:spcPts val="8584"/>
              </a:lnSpc>
            </a:pPr>
            <a:r>
              <a:rPr lang="en-US" sz="7200" u="sng" dirty="0" err="1">
                <a:solidFill>
                  <a:schemeClr val="tx1">
                    <a:lumMod val="85000"/>
                    <a:lumOff val="15000"/>
                  </a:schemeClr>
                </a:solidFill>
                <a:latin typeface="Roca One"/>
              </a:rPr>
              <a:t>Usestorage.jsx</a:t>
            </a:r>
            <a:endParaRPr lang="en-US" sz="7200" u="sng" dirty="0">
              <a:solidFill>
                <a:schemeClr val="tx1">
                  <a:lumMod val="85000"/>
                  <a:lumOff val="15000"/>
                </a:schemeClr>
              </a:solidFill>
              <a:latin typeface="Roca One"/>
            </a:endParaRPr>
          </a:p>
        </p:txBody>
      </p:sp>
      <p:sp>
        <p:nvSpPr>
          <p:cNvPr id="12" name="TextBox 12"/>
          <p:cNvSpPr txBox="1"/>
          <p:nvPr/>
        </p:nvSpPr>
        <p:spPr>
          <a:xfrm>
            <a:off x="11261354" y="3882211"/>
            <a:ext cx="6025159" cy="5460213"/>
          </a:xfrm>
          <a:prstGeom prst="rect">
            <a:avLst/>
          </a:prstGeom>
        </p:spPr>
        <p:txBody>
          <a:bodyPr lIns="0" tIns="0" rIns="0" bIns="0" rtlCol="0" anchor="t">
            <a:spAutoFit/>
          </a:bodyPr>
          <a:lstStyle/>
          <a:p>
            <a:pPr>
              <a:lnSpc>
                <a:spcPts val="4319"/>
              </a:lnSpc>
            </a:pPr>
            <a:r>
              <a:rPr lang="en-US" altLang="en-US" sz="2800" dirty="0">
                <a:solidFill>
                  <a:srgbClr val="374151"/>
                </a:solidFill>
                <a:latin typeface="Sitka Display Semibold" pitchFamily="2" charset="0"/>
              </a:rPr>
              <a:t>The </a:t>
            </a:r>
            <a:r>
              <a:rPr lang="en-US" altLang="en-US" sz="2800" b="1" dirty="0" err="1">
                <a:latin typeface="Sitka Display Semibold" pitchFamily="2" charset="0"/>
              </a:rPr>
              <a:t>useStorage</a:t>
            </a:r>
            <a:r>
              <a:rPr lang="en-US" altLang="en-US" sz="2800" dirty="0">
                <a:solidFill>
                  <a:srgbClr val="374151"/>
                </a:solidFill>
                <a:latin typeface="Sitka Display Semibold" pitchFamily="2" charset="0"/>
              </a:rPr>
              <a:t> hook is a custom React hook used in the Event Gallery application to manage the upload of image files to Firebase Storage and store relevant information about the uploaded image. This hook is responsible for tracking the upload progress, handling errors, and providing the download URL of the uploaded image.</a:t>
            </a:r>
            <a:r>
              <a:rPr lang="en-US" altLang="en-US" sz="2800" dirty="0">
                <a:latin typeface="Sitka Display Semibold" pitchFamily="2" charset="0"/>
              </a:rPr>
              <a:t> </a:t>
            </a:r>
            <a:endParaRPr lang="en-US" altLang="en-US" sz="4000" dirty="0">
              <a:latin typeface="Sitka Display Semibold" pitchFamily="2" charset="0"/>
            </a:endParaRPr>
          </a:p>
          <a:p>
            <a:pPr>
              <a:lnSpc>
                <a:spcPts val="4319"/>
              </a:lnSpc>
            </a:pPr>
            <a:endParaRPr lang="en-US" sz="2400" dirty="0">
              <a:solidFill>
                <a:srgbClr val="545454"/>
              </a:solidFill>
              <a:latin typeface="Sitka Display Semibold" pitchFamily="2" charset="0"/>
            </a:endParaRPr>
          </a:p>
        </p:txBody>
      </p:sp>
      <p:sp>
        <p:nvSpPr>
          <p:cNvPr id="13" name="TextBox 13"/>
          <p:cNvSpPr txBox="1"/>
          <p:nvPr/>
        </p:nvSpPr>
        <p:spPr>
          <a:xfrm>
            <a:off x="5754238" y="1191769"/>
            <a:ext cx="1986861" cy="325755"/>
          </a:xfrm>
          <a:prstGeom prst="rect">
            <a:avLst/>
          </a:prstGeom>
        </p:spPr>
        <p:txBody>
          <a:bodyPr lIns="0" tIns="0" rIns="0" bIns="0" rtlCol="0" anchor="t">
            <a:spAutoFit/>
          </a:bodyPr>
          <a:lstStyle/>
          <a:p>
            <a:pPr>
              <a:lnSpc>
                <a:spcPts val="2519"/>
              </a:lnSpc>
            </a:pPr>
            <a:r>
              <a:rPr lang="en-US" sz="1799">
                <a:solidFill>
                  <a:srgbClr val="545454"/>
                </a:solidFill>
                <a:latin typeface="Poppins"/>
              </a:rPr>
              <a:t>PROJECT</a:t>
            </a:r>
          </a:p>
        </p:txBody>
      </p:sp>
      <p:sp>
        <p:nvSpPr>
          <p:cNvPr id="14" name="TextBox 14"/>
          <p:cNvSpPr txBox="1"/>
          <p:nvPr/>
        </p:nvSpPr>
        <p:spPr>
          <a:xfrm>
            <a:off x="3952594" y="1175657"/>
            <a:ext cx="1497004" cy="305020"/>
          </a:xfrm>
          <a:prstGeom prst="rect">
            <a:avLst/>
          </a:prstGeom>
        </p:spPr>
        <p:txBody>
          <a:bodyPr lIns="0" tIns="0" rIns="0" bIns="0" rtlCol="0" anchor="t">
            <a:spAutoFit/>
          </a:bodyPr>
          <a:lstStyle/>
          <a:p>
            <a:pPr>
              <a:lnSpc>
                <a:spcPts val="2519"/>
              </a:lnSpc>
            </a:pPr>
            <a:r>
              <a:rPr lang="en-US" sz="1799" dirty="0">
                <a:solidFill>
                  <a:srgbClr val="545454"/>
                </a:solidFill>
                <a:latin typeface="Poppins"/>
              </a:rPr>
              <a:t>FIREBASE</a:t>
            </a:r>
          </a:p>
        </p:txBody>
      </p:sp>
      <p:sp>
        <p:nvSpPr>
          <p:cNvPr id="15" name="TextBox 15"/>
          <p:cNvSpPr txBox="1"/>
          <p:nvPr/>
        </p:nvSpPr>
        <p:spPr>
          <a:xfrm>
            <a:off x="1353911" y="1175657"/>
            <a:ext cx="1864397" cy="305020"/>
          </a:xfrm>
          <a:prstGeom prst="rect">
            <a:avLst/>
          </a:prstGeom>
        </p:spPr>
        <p:txBody>
          <a:bodyPr lIns="0" tIns="0" rIns="0" bIns="0" rtlCol="0" anchor="t">
            <a:spAutoFit/>
          </a:bodyPr>
          <a:lstStyle/>
          <a:p>
            <a:pPr>
              <a:lnSpc>
                <a:spcPts val="2519"/>
              </a:lnSpc>
            </a:pPr>
            <a:r>
              <a:rPr lang="en-US" sz="1799" dirty="0">
                <a:solidFill>
                  <a:srgbClr val="545454"/>
                </a:solidFill>
                <a:latin typeface="Poppins"/>
              </a:rPr>
              <a:t>REACT</a:t>
            </a:r>
          </a:p>
        </p:txBody>
      </p:sp>
      <p:sp>
        <p:nvSpPr>
          <p:cNvPr id="21" name="TextBox 20">
            <a:extLst>
              <a:ext uri="{FF2B5EF4-FFF2-40B4-BE49-F238E27FC236}">
                <a16:creationId xmlns:a16="http://schemas.microsoft.com/office/drawing/2014/main" id="{A589C6DE-E353-C4C6-5380-B6A87F3A04EC}"/>
              </a:ext>
            </a:extLst>
          </p:cNvPr>
          <p:cNvSpPr txBox="1"/>
          <p:nvPr/>
        </p:nvSpPr>
        <p:spPr>
          <a:xfrm>
            <a:off x="1785339" y="2545176"/>
            <a:ext cx="9144000" cy="1196481"/>
          </a:xfrm>
          <a:prstGeom prst="rect">
            <a:avLst/>
          </a:prstGeom>
          <a:noFill/>
        </p:spPr>
        <p:txBody>
          <a:bodyPr wrap="square">
            <a:spAutoFit/>
          </a:bodyPr>
          <a:lstStyle/>
          <a:p>
            <a:pPr marL="0" marR="0" lvl="0" indent="0" algn="l" defTabSz="914400" rtl="0" eaLnBrk="1" fontAlgn="auto" latinLnBrk="0" hangingPunct="1">
              <a:lnSpc>
                <a:spcPts val="8584"/>
              </a:lnSpc>
              <a:spcBef>
                <a:spcPts val="0"/>
              </a:spcBef>
              <a:spcAft>
                <a:spcPts val="0"/>
              </a:spcAft>
              <a:buClrTx/>
              <a:buSzTx/>
              <a:buFontTx/>
              <a:buNone/>
              <a:tabLst/>
              <a:defRPr/>
            </a:pPr>
            <a:r>
              <a:rPr kumimoji="0" lang="en-US" sz="7200" b="0" i="0" u="sng" strike="noStrike" kern="1200" cap="none" spc="0" normalizeH="0" baseline="0" noProof="0" dirty="0" err="1">
                <a:ln>
                  <a:noFill/>
                </a:ln>
                <a:solidFill>
                  <a:prstClr val="black">
                    <a:lumMod val="85000"/>
                    <a:lumOff val="15000"/>
                  </a:prstClr>
                </a:solidFill>
                <a:effectLst/>
                <a:uLnTx/>
                <a:uFillTx/>
                <a:latin typeface="Roca One"/>
                <a:ea typeface="+mn-ea"/>
                <a:cs typeface="+mn-cs"/>
              </a:rPr>
              <a:t>UseFirestore.jsx</a:t>
            </a:r>
            <a:endParaRPr kumimoji="0" lang="en-US" sz="7200" b="0" i="0" u="sng" strike="noStrike" kern="1200" cap="none" spc="0" normalizeH="0" baseline="0" noProof="0" dirty="0">
              <a:ln>
                <a:noFill/>
              </a:ln>
              <a:solidFill>
                <a:prstClr val="black">
                  <a:lumMod val="85000"/>
                  <a:lumOff val="15000"/>
                </a:prstClr>
              </a:solidFill>
              <a:effectLst/>
              <a:uLnTx/>
              <a:uFillTx/>
              <a:latin typeface="Roca One"/>
              <a:ea typeface="+mn-ea"/>
              <a:cs typeface="+mn-cs"/>
            </a:endParaRPr>
          </a:p>
        </p:txBody>
      </p:sp>
      <p:sp>
        <p:nvSpPr>
          <p:cNvPr id="23" name="TextBox 12">
            <a:extLst>
              <a:ext uri="{FF2B5EF4-FFF2-40B4-BE49-F238E27FC236}">
                <a16:creationId xmlns:a16="http://schemas.microsoft.com/office/drawing/2014/main" id="{AAE28463-39BB-69F7-56E2-424CF312DA2C}"/>
              </a:ext>
            </a:extLst>
          </p:cNvPr>
          <p:cNvSpPr txBox="1"/>
          <p:nvPr/>
        </p:nvSpPr>
        <p:spPr>
          <a:xfrm>
            <a:off x="1905607" y="3758740"/>
            <a:ext cx="7087982" cy="5975803"/>
          </a:xfrm>
          <a:prstGeom prst="rect">
            <a:avLst/>
          </a:prstGeom>
        </p:spPr>
        <p:txBody>
          <a:bodyPr wrap="square" lIns="0" tIns="0" rIns="0" bIns="0" rtlCol="0" anchor="t">
            <a:spAutoFit/>
          </a:bodyPr>
          <a:lstStyle/>
          <a:p>
            <a:pPr algn="just">
              <a:lnSpc>
                <a:spcPts val="4319"/>
              </a:lnSpc>
            </a:pPr>
            <a:r>
              <a:rPr lang="en-US" altLang="en-US" sz="2800" dirty="0">
                <a:solidFill>
                  <a:srgbClr val="374151"/>
                </a:solidFill>
                <a:latin typeface="Sitka Display Semibold" pitchFamily="2" charset="0"/>
              </a:rPr>
              <a:t>The </a:t>
            </a:r>
            <a:r>
              <a:rPr lang="en-US" altLang="en-US" sz="2800" b="1" dirty="0" err="1">
                <a:latin typeface="Sitka Display Semibold" pitchFamily="2" charset="0"/>
              </a:rPr>
              <a:t>useFirestore</a:t>
            </a:r>
            <a:r>
              <a:rPr lang="en-US" altLang="en-US" sz="2800" dirty="0">
                <a:solidFill>
                  <a:srgbClr val="374151"/>
                </a:solidFill>
                <a:latin typeface="Sitka Display Semibold" pitchFamily="2" charset="0"/>
              </a:rPr>
              <a:t> hook is a custom React hook that is used in the Event Gallery application to interact with a </a:t>
            </a:r>
            <a:r>
              <a:rPr lang="en-US" altLang="en-US" sz="2800" dirty="0" err="1">
                <a:solidFill>
                  <a:srgbClr val="374151"/>
                </a:solidFill>
                <a:latin typeface="Sitka Display Semibold" pitchFamily="2" charset="0"/>
              </a:rPr>
              <a:t>Firestore</a:t>
            </a:r>
            <a:r>
              <a:rPr lang="en-US" altLang="en-US" sz="2800" dirty="0">
                <a:solidFill>
                  <a:srgbClr val="374151"/>
                </a:solidFill>
                <a:latin typeface="Sitka Display Semibold" pitchFamily="2" charset="0"/>
              </a:rPr>
              <a:t> database. It enables the retrieval of a collection of documents based on a provided </a:t>
            </a:r>
            <a:r>
              <a:rPr lang="en-US" altLang="en-US" sz="2800" b="1" dirty="0" err="1">
                <a:latin typeface="Sitka Display Semibold" pitchFamily="2" charset="0"/>
              </a:rPr>
              <a:t>collectionName</a:t>
            </a:r>
            <a:r>
              <a:rPr lang="en-US" altLang="en-US" sz="2800" dirty="0">
                <a:solidFill>
                  <a:srgbClr val="374151"/>
                </a:solidFill>
                <a:latin typeface="Sitka Display Semibold" pitchFamily="2" charset="0"/>
              </a:rPr>
              <a:t> and orders them by the '</a:t>
            </a:r>
            <a:r>
              <a:rPr lang="en-US" altLang="en-US" sz="2800" dirty="0" err="1">
                <a:solidFill>
                  <a:srgbClr val="374151"/>
                </a:solidFill>
                <a:latin typeface="Sitka Display Semibold" pitchFamily="2" charset="0"/>
              </a:rPr>
              <a:t>createdAt</a:t>
            </a:r>
            <a:r>
              <a:rPr lang="en-US" altLang="en-US" sz="2800" dirty="0">
                <a:solidFill>
                  <a:srgbClr val="374151"/>
                </a:solidFill>
                <a:latin typeface="Sitka Display Semibold" pitchFamily="2" charset="0"/>
              </a:rPr>
              <a:t>' field in descending order. This hook is responsible for populating the application with image data for display in the image grid.</a:t>
            </a:r>
            <a:r>
              <a:rPr lang="en-US" altLang="en-US" sz="2800" dirty="0">
                <a:latin typeface="Sitka Display Semibold" pitchFamily="2" charset="0"/>
              </a:rPr>
              <a:t> </a:t>
            </a:r>
            <a:endParaRPr lang="en-US" altLang="en-US" sz="4000" dirty="0">
              <a:latin typeface="Sitka Display Semibold" pitchFamily="2" charset="0"/>
            </a:endParaRPr>
          </a:p>
          <a:p>
            <a:pPr algn="just">
              <a:lnSpc>
                <a:spcPts val="4319"/>
              </a:lnSpc>
            </a:pPr>
            <a:endParaRPr lang="en-US" altLang="en-US" sz="2800" dirty="0">
              <a:latin typeface="Sitka Display Semibold" pitchFamily="2" charset="0"/>
            </a:endParaRPr>
          </a:p>
          <a:p>
            <a:pPr algn="just">
              <a:lnSpc>
                <a:spcPts val="4319"/>
              </a:lnSpc>
            </a:pPr>
            <a:endParaRPr lang="en-US" sz="1600" dirty="0">
              <a:solidFill>
                <a:srgbClr val="545454"/>
              </a:solidFill>
              <a:latin typeface="Sitka Display Semibold"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8" name="Freeform 8"/>
          <p:cNvSpPr/>
          <p:nvPr/>
        </p:nvSpPr>
        <p:spPr>
          <a:xfrm rot="20681061">
            <a:off x="537188" y="4438705"/>
            <a:ext cx="2069676" cy="4345777"/>
          </a:xfrm>
          <a:custGeom>
            <a:avLst/>
            <a:gdLst/>
            <a:ahLst/>
            <a:cxnLst/>
            <a:rect l="l" t="t" r="r" b="b"/>
            <a:pathLst>
              <a:path w="2069676" h="4345777">
                <a:moveTo>
                  <a:pt x="0" y="0"/>
                </a:moveTo>
                <a:lnTo>
                  <a:pt x="2069676" y="0"/>
                </a:lnTo>
                <a:lnTo>
                  <a:pt x="2069676" y="4345777"/>
                </a:lnTo>
                <a:lnTo>
                  <a:pt x="0" y="4345777"/>
                </a:lnTo>
                <a:lnTo>
                  <a:pt x="0" y="0"/>
                </a:lnTo>
                <a:close/>
              </a:path>
            </a:pathLst>
          </a:custGeom>
          <a:blipFill>
            <a:blip r:embed="rId2"/>
            <a:stretch>
              <a:fillRect/>
            </a:stretch>
          </a:blipFill>
        </p:spPr>
        <p:txBody>
          <a:bodyPr/>
          <a:lstStyle/>
          <a:p>
            <a:endParaRPr lang="en-US" dirty="0"/>
          </a:p>
        </p:txBody>
      </p:sp>
      <p:sp>
        <p:nvSpPr>
          <p:cNvPr id="9" name="Freeform 9"/>
          <p:cNvSpPr/>
          <p:nvPr/>
        </p:nvSpPr>
        <p:spPr>
          <a:xfrm rot="2069549">
            <a:off x="14190666" y="-2011178"/>
            <a:ext cx="5715027" cy="4900636"/>
          </a:xfrm>
          <a:custGeom>
            <a:avLst/>
            <a:gdLst/>
            <a:ahLst/>
            <a:cxnLst/>
            <a:rect l="l" t="t" r="r" b="b"/>
            <a:pathLst>
              <a:path w="5715027" h="4900636">
                <a:moveTo>
                  <a:pt x="0" y="0"/>
                </a:moveTo>
                <a:lnTo>
                  <a:pt x="5715028" y="0"/>
                </a:lnTo>
                <a:lnTo>
                  <a:pt x="5715028" y="4900636"/>
                </a:lnTo>
                <a:lnTo>
                  <a:pt x="0" y="4900636"/>
                </a:lnTo>
                <a:lnTo>
                  <a:pt x="0" y="0"/>
                </a:lnTo>
                <a:close/>
              </a:path>
            </a:pathLst>
          </a:custGeom>
          <a:blipFill>
            <a:blip r:embed="rId3">
              <a:alphaModFix amt="30000"/>
            </a:blip>
            <a:stretch>
              <a:fillRect/>
            </a:stretch>
          </a:blipFill>
        </p:spPr>
        <p:txBody>
          <a:bodyPr/>
          <a:lstStyle/>
          <a:p>
            <a:endParaRPr lang="en-US"/>
          </a:p>
        </p:txBody>
      </p:sp>
      <p:sp>
        <p:nvSpPr>
          <p:cNvPr id="10" name="Freeform 10"/>
          <p:cNvSpPr/>
          <p:nvPr/>
        </p:nvSpPr>
        <p:spPr>
          <a:xfrm flipH="1">
            <a:off x="15277114" y="-2171700"/>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4"/>
            <a:stretch>
              <a:fillRect/>
            </a:stretch>
          </a:blipFill>
        </p:spPr>
        <p:txBody>
          <a:bodyPr/>
          <a:lstStyle/>
          <a:p>
            <a:endParaRPr lang="en-US"/>
          </a:p>
        </p:txBody>
      </p:sp>
      <p:sp>
        <p:nvSpPr>
          <p:cNvPr id="18" name="TextBox 17">
            <a:extLst>
              <a:ext uri="{FF2B5EF4-FFF2-40B4-BE49-F238E27FC236}">
                <a16:creationId xmlns:a16="http://schemas.microsoft.com/office/drawing/2014/main" id="{AF62A8F5-D002-E5A8-6DEB-F3181E4F190C}"/>
              </a:ext>
            </a:extLst>
          </p:cNvPr>
          <p:cNvSpPr txBox="1"/>
          <p:nvPr/>
        </p:nvSpPr>
        <p:spPr>
          <a:xfrm>
            <a:off x="2514600" y="1927690"/>
            <a:ext cx="11193234" cy="1631216"/>
          </a:xfrm>
          <a:prstGeom prst="rect">
            <a:avLst/>
          </a:prstGeom>
          <a:noFill/>
        </p:spPr>
        <p:txBody>
          <a:bodyPr wrap="square">
            <a:spAutoFit/>
          </a:bodyPr>
          <a:lstStyle/>
          <a:p>
            <a:pPr marL="0" marR="0" lvl="0" indent="0" algn="just" defTabSz="914400" rtl="0" eaLnBrk="1" fontAlgn="auto" latinLnBrk="0" hangingPunct="1">
              <a:lnSpc>
                <a:spcPts val="11978"/>
              </a:lnSpc>
              <a:spcBef>
                <a:spcPts val="0"/>
              </a:spcBef>
              <a:spcAft>
                <a:spcPts val="0"/>
              </a:spcAft>
              <a:buClrTx/>
              <a:buSzTx/>
              <a:buFontTx/>
              <a:buNone/>
              <a:tabLst/>
              <a:defRPr/>
            </a:pPr>
            <a:r>
              <a:rPr kumimoji="0" lang="en-US" sz="9600" b="0" i="0" u="sng" strike="noStrike" kern="1200" cap="none" spc="0" normalizeH="0" baseline="0" noProof="0" dirty="0">
                <a:ln>
                  <a:noFill/>
                </a:ln>
                <a:solidFill>
                  <a:prstClr val="black"/>
                </a:solidFill>
                <a:effectLst/>
                <a:uLnTx/>
                <a:uFillTx/>
                <a:latin typeface="Roca One Bold"/>
                <a:ea typeface="+mn-ea"/>
                <a:cs typeface="+mn-cs"/>
              </a:rPr>
              <a:t>CONCLUSION</a:t>
            </a:r>
          </a:p>
        </p:txBody>
      </p:sp>
      <p:sp>
        <p:nvSpPr>
          <p:cNvPr id="22" name="TextBox 21">
            <a:extLst>
              <a:ext uri="{FF2B5EF4-FFF2-40B4-BE49-F238E27FC236}">
                <a16:creationId xmlns:a16="http://schemas.microsoft.com/office/drawing/2014/main" id="{0E83ADB3-34FE-B7A7-6F99-63B65176E9FC}"/>
              </a:ext>
            </a:extLst>
          </p:cNvPr>
          <p:cNvSpPr txBox="1"/>
          <p:nvPr/>
        </p:nvSpPr>
        <p:spPr>
          <a:xfrm>
            <a:off x="5854945" y="4242535"/>
            <a:ext cx="11193234" cy="3016210"/>
          </a:xfrm>
          <a:prstGeom prst="rect">
            <a:avLst/>
          </a:prstGeom>
          <a:noFill/>
        </p:spPr>
        <p:txBody>
          <a:bodyPr wrap="square">
            <a:spAutoFit/>
          </a:bodyPr>
          <a:lstStyle/>
          <a:p>
            <a:pPr marL="0" marR="0" lvl="0" indent="0" algn="just" defTabSz="914400" rtl="0" eaLnBrk="1" fontAlgn="auto" latinLnBrk="0" hangingPunct="1">
              <a:lnSpc>
                <a:spcPts val="3839"/>
              </a:lnSpc>
              <a:spcBef>
                <a:spcPts val="0"/>
              </a:spcBef>
              <a:spcAft>
                <a:spcPts val="0"/>
              </a:spcAft>
              <a:buClrTx/>
              <a:buSzTx/>
              <a:buFontTx/>
              <a:buNone/>
              <a:tabLst/>
              <a:defRPr/>
            </a:pPr>
            <a:r>
              <a:rPr lang="en-US" sz="3200" b="0" i="0" dirty="0">
                <a:solidFill>
                  <a:srgbClr val="374151"/>
                </a:solidFill>
                <a:effectLst/>
                <a:latin typeface="Sitka Banner Semibold" pitchFamily="2" charset="0"/>
              </a:rPr>
              <a:t>In conclusion, our Event Gallery is a user-friendly web application designed to showcase a collection of images. Users can upload new images, view them in a grid layout, and click on images to see an enlarged view in a modal. The application provides an engaging and visually appealing experience for users, making it a valuable tool for showcasing images and events.</a:t>
            </a:r>
            <a:endParaRPr kumimoji="0" lang="en-US" sz="3200" b="0" i="0" u="none" strike="noStrike" kern="1200" cap="none" spc="0" normalizeH="0" baseline="0" noProof="0" dirty="0">
              <a:ln>
                <a:noFill/>
              </a:ln>
              <a:solidFill>
                <a:srgbClr val="545454"/>
              </a:solidFill>
              <a:effectLst/>
              <a:uLnTx/>
              <a:uFillTx/>
              <a:latin typeface="Sitka Banner Semibold" pitchFamily="2" charset="0"/>
            </a:endParaRPr>
          </a:p>
        </p:txBody>
      </p:sp>
      <p:sp>
        <p:nvSpPr>
          <p:cNvPr id="24" name="Freeform 10">
            <a:extLst>
              <a:ext uri="{FF2B5EF4-FFF2-40B4-BE49-F238E27FC236}">
                <a16:creationId xmlns:a16="http://schemas.microsoft.com/office/drawing/2014/main" id="{654448C5-EFFA-74CB-D2F7-CACE1D0E7D51}"/>
              </a:ext>
            </a:extLst>
          </p:cNvPr>
          <p:cNvSpPr/>
          <p:nvPr/>
        </p:nvSpPr>
        <p:spPr>
          <a:xfrm flipH="1">
            <a:off x="12954000" y="-838299"/>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4"/>
            <a:stretch>
              <a:fillRect/>
            </a:stretch>
          </a:blipFill>
        </p:spPr>
        <p:txBody>
          <a:bodyPr/>
          <a:lstStyle/>
          <a:p>
            <a:endParaRPr lang="en-US"/>
          </a:p>
        </p:txBody>
      </p:sp>
      <p:sp>
        <p:nvSpPr>
          <p:cNvPr id="25" name="Freeform 10">
            <a:extLst>
              <a:ext uri="{FF2B5EF4-FFF2-40B4-BE49-F238E27FC236}">
                <a16:creationId xmlns:a16="http://schemas.microsoft.com/office/drawing/2014/main" id="{BA13E35C-0B32-5D6D-2242-887F90B657B5}"/>
              </a:ext>
            </a:extLst>
          </p:cNvPr>
          <p:cNvSpPr/>
          <p:nvPr/>
        </p:nvSpPr>
        <p:spPr>
          <a:xfrm flipH="1">
            <a:off x="535035" y="6210300"/>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4"/>
            <a:stretch>
              <a:fillRect/>
            </a:stretch>
          </a:blipFill>
        </p:spPr>
        <p:txBody>
          <a:bodyPr/>
          <a:lstStyle/>
          <a:p>
            <a:endParaRPr lang="en-US" dirty="0"/>
          </a:p>
        </p:txBody>
      </p:sp>
      <p:sp>
        <p:nvSpPr>
          <p:cNvPr id="26" name="Freeform 8">
            <a:extLst>
              <a:ext uri="{FF2B5EF4-FFF2-40B4-BE49-F238E27FC236}">
                <a16:creationId xmlns:a16="http://schemas.microsoft.com/office/drawing/2014/main" id="{E70F3C7B-BAEA-A6C5-246C-E86EE6A57EE3}"/>
              </a:ext>
            </a:extLst>
          </p:cNvPr>
          <p:cNvSpPr/>
          <p:nvPr/>
        </p:nvSpPr>
        <p:spPr>
          <a:xfrm rot="5643412">
            <a:off x="5041865" y="7102962"/>
            <a:ext cx="2069676" cy="4345777"/>
          </a:xfrm>
          <a:custGeom>
            <a:avLst/>
            <a:gdLst/>
            <a:ahLst/>
            <a:cxnLst/>
            <a:rect l="l" t="t" r="r" b="b"/>
            <a:pathLst>
              <a:path w="2069676" h="4345777">
                <a:moveTo>
                  <a:pt x="0" y="0"/>
                </a:moveTo>
                <a:lnTo>
                  <a:pt x="2069676" y="0"/>
                </a:lnTo>
                <a:lnTo>
                  <a:pt x="2069676" y="4345777"/>
                </a:lnTo>
                <a:lnTo>
                  <a:pt x="0" y="4345777"/>
                </a:lnTo>
                <a:lnTo>
                  <a:pt x="0" y="0"/>
                </a:lnTo>
                <a:close/>
              </a:path>
            </a:pathLst>
          </a:custGeom>
          <a:blipFill>
            <a:blip r:embed="rId2"/>
            <a:stretch>
              <a:fillRect/>
            </a:stretch>
          </a:blipFill>
        </p:spPr>
        <p:txBody>
          <a:bodyPr/>
          <a:lstStyle/>
          <a:p>
            <a:endParaRPr lang="en-US"/>
          </a:p>
        </p:txBody>
      </p:sp>
    </p:spTree>
    <p:extLst>
      <p:ext uri="{BB962C8B-B14F-4D97-AF65-F5344CB8AC3E}">
        <p14:creationId xmlns:p14="http://schemas.microsoft.com/office/powerpoint/2010/main" val="2345647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5" name="TextBox 5"/>
          <p:cNvSpPr txBox="1"/>
          <p:nvPr/>
        </p:nvSpPr>
        <p:spPr>
          <a:xfrm>
            <a:off x="2955195" y="4822184"/>
            <a:ext cx="21031200" cy="1792798"/>
          </a:xfrm>
          <a:prstGeom prst="rect">
            <a:avLst/>
          </a:prstGeom>
        </p:spPr>
        <p:txBody>
          <a:bodyPr wrap="square" lIns="0" tIns="0" rIns="0" bIns="0" rtlCol="0" anchor="t">
            <a:spAutoFit/>
          </a:bodyPr>
          <a:lstStyle/>
          <a:p>
            <a:pPr algn="just">
              <a:lnSpc>
                <a:spcPts val="11978"/>
              </a:lnSpc>
            </a:pPr>
            <a:r>
              <a:rPr lang="en-US" sz="16600" u="sng" dirty="0">
                <a:latin typeface="Roca One Bold"/>
              </a:rPr>
              <a:t>THANK YOU</a:t>
            </a:r>
          </a:p>
        </p:txBody>
      </p:sp>
      <p:sp>
        <p:nvSpPr>
          <p:cNvPr id="12" name="TextBox 12"/>
          <p:cNvSpPr txBox="1"/>
          <p:nvPr/>
        </p:nvSpPr>
        <p:spPr>
          <a:xfrm>
            <a:off x="15272439" y="987662"/>
            <a:ext cx="1986861" cy="325755"/>
          </a:xfrm>
          <a:prstGeom prst="rect">
            <a:avLst/>
          </a:prstGeom>
        </p:spPr>
        <p:txBody>
          <a:bodyPr lIns="0" tIns="0" rIns="0" bIns="0" rtlCol="0" anchor="t">
            <a:spAutoFit/>
          </a:bodyPr>
          <a:lstStyle/>
          <a:p>
            <a:pPr algn="r">
              <a:lnSpc>
                <a:spcPts val="2519"/>
              </a:lnSpc>
            </a:pPr>
            <a:r>
              <a:rPr lang="en-US" sz="1799">
                <a:solidFill>
                  <a:srgbClr val="545454"/>
                </a:solidFill>
                <a:latin typeface="Poppins"/>
              </a:rPr>
              <a:t>PROJECT</a:t>
            </a:r>
          </a:p>
        </p:txBody>
      </p:sp>
      <p:sp>
        <p:nvSpPr>
          <p:cNvPr id="13" name="TextBox 13"/>
          <p:cNvSpPr txBox="1"/>
          <p:nvPr/>
        </p:nvSpPr>
        <p:spPr>
          <a:xfrm>
            <a:off x="13470795" y="971550"/>
            <a:ext cx="1497004" cy="305020"/>
          </a:xfrm>
          <a:prstGeom prst="rect">
            <a:avLst/>
          </a:prstGeom>
        </p:spPr>
        <p:txBody>
          <a:bodyPr lIns="0" tIns="0" rIns="0" bIns="0" rtlCol="0" anchor="t">
            <a:spAutoFit/>
          </a:bodyPr>
          <a:lstStyle/>
          <a:p>
            <a:pPr algn="r">
              <a:lnSpc>
                <a:spcPts val="2519"/>
              </a:lnSpc>
            </a:pPr>
            <a:r>
              <a:rPr lang="en-US" sz="1799" dirty="0">
                <a:solidFill>
                  <a:srgbClr val="545454"/>
                </a:solidFill>
                <a:latin typeface="Poppins"/>
              </a:rPr>
              <a:t>FIREBASE</a:t>
            </a:r>
          </a:p>
        </p:txBody>
      </p:sp>
      <p:sp>
        <p:nvSpPr>
          <p:cNvPr id="14" name="TextBox 14"/>
          <p:cNvSpPr txBox="1"/>
          <p:nvPr/>
        </p:nvSpPr>
        <p:spPr>
          <a:xfrm>
            <a:off x="10872111" y="971550"/>
            <a:ext cx="1864397" cy="305020"/>
          </a:xfrm>
          <a:prstGeom prst="rect">
            <a:avLst/>
          </a:prstGeom>
        </p:spPr>
        <p:txBody>
          <a:bodyPr lIns="0" tIns="0" rIns="0" bIns="0" rtlCol="0" anchor="t">
            <a:spAutoFit/>
          </a:bodyPr>
          <a:lstStyle/>
          <a:p>
            <a:pPr algn="r">
              <a:lnSpc>
                <a:spcPts val="2519"/>
              </a:lnSpc>
            </a:pPr>
            <a:r>
              <a:rPr lang="en-US" sz="1799" dirty="0">
                <a:solidFill>
                  <a:srgbClr val="545454"/>
                </a:solidFill>
                <a:latin typeface="Poppins"/>
              </a:rPr>
              <a:t>REACT</a:t>
            </a:r>
          </a:p>
        </p:txBody>
      </p:sp>
      <p:sp>
        <p:nvSpPr>
          <p:cNvPr id="15" name="Freeform 15"/>
          <p:cNvSpPr/>
          <p:nvPr/>
        </p:nvSpPr>
        <p:spPr>
          <a:xfrm rot="-10800000">
            <a:off x="-858638" y="7894047"/>
            <a:ext cx="6150483" cy="5274039"/>
          </a:xfrm>
          <a:custGeom>
            <a:avLst/>
            <a:gdLst/>
            <a:ahLst/>
            <a:cxnLst/>
            <a:rect l="l" t="t" r="r" b="b"/>
            <a:pathLst>
              <a:path w="6150483" h="5274039">
                <a:moveTo>
                  <a:pt x="0" y="0"/>
                </a:moveTo>
                <a:lnTo>
                  <a:pt x="6150483" y="0"/>
                </a:lnTo>
                <a:lnTo>
                  <a:pt x="6150483" y="5274039"/>
                </a:lnTo>
                <a:lnTo>
                  <a:pt x="0" y="5274039"/>
                </a:lnTo>
                <a:lnTo>
                  <a:pt x="0" y="0"/>
                </a:lnTo>
                <a:close/>
              </a:path>
            </a:pathLst>
          </a:custGeom>
          <a:blipFill>
            <a:blip r:embed="rId2">
              <a:alphaModFix amt="30000"/>
            </a:blip>
            <a:stretch>
              <a:fillRect/>
            </a:stretch>
          </a:blipFill>
        </p:spPr>
        <p:txBody>
          <a:bodyPr/>
          <a:lstStyle/>
          <a:p>
            <a:endParaRPr lang="en-US"/>
          </a:p>
        </p:txBody>
      </p:sp>
      <p:sp>
        <p:nvSpPr>
          <p:cNvPr id="16" name="Freeform 16"/>
          <p:cNvSpPr/>
          <p:nvPr/>
        </p:nvSpPr>
        <p:spPr>
          <a:xfrm rot="770807">
            <a:off x="7401" y="8025521"/>
            <a:ext cx="1548715" cy="3251896"/>
          </a:xfrm>
          <a:custGeom>
            <a:avLst/>
            <a:gdLst/>
            <a:ahLst/>
            <a:cxnLst/>
            <a:rect l="l" t="t" r="r" b="b"/>
            <a:pathLst>
              <a:path w="1548715" h="3251896">
                <a:moveTo>
                  <a:pt x="0" y="0"/>
                </a:moveTo>
                <a:lnTo>
                  <a:pt x="1548715" y="0"/>
                </a:lnTo>
                <a:lnTo>
                  <a:pt x="1548715" y="3251895"/>
                </a:lnTo>
                <a:lnTo>
                  <a:pt x="0" y="3251895"/>
                </a:lnTo>
                <a:lnTo>
                  <a:pt x="0" y="0"/>
                </a:lnTo>
                <a:close/>
              </a:path>
            </a:pathLst>
          </a:custGeom>
          <a:blipFill>
            <a:blip r:embed="rId3"/>
            <a:stretch>
              <a:fillRect/>
            </a:stretch>
          </a:blipFill>
        </p:spPr>
        <p:txBody>
          <a:bodyPr/>
          <a:lstStyle/>
          <a:p>
            <a:endParaRPr lang="en-US"/>
          </a:p>
        </p:txBody>
      </p:sp>
      <p:sp>
        <p:nvSpPr>
          <p:cNvPr id="2" name="Freeform 10">
            <a:extLst>
              <a:ext uri="{FF2B5EF4-FFF2-40B4-BE49-F238E27FC236}">
                <a16:creationId xmlns:a16="http://schemas.microsoft.com/office/drawing/2014/main" id="{510D4469-07C3-1FEF-7286-C7268FF008EE}"/>
              </a:ext>
            </a:extLst>
          </p:cNvPr>
          <p:cNvSpPr/>
          <p:nvPr/>
        </p:nvSpPr>
        <p:spPr>
          <a:xfrm flipH="1">
            <a:off x="-1828800" y="-2211117"/>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4"/>
            <a:stretch>
              <a:fillRect/>
            </a:stretch>
          </a:blipFill>
        </p:spPr>
        <p:txBody>
          <a:bodyPr/>
          <a:lstStyle/>
          <a:p>
            <a:endParaRPr lang="en-US"/>
          </a:p>
        </p:txBody>
      </p:sp>
      <p:sp>
        <p:nvSpPr>
          <p:cNvPr id="3" name="Freeform 10">
            <a:extLst>
              <a:ext uri="{FF2B5EF4-FFF2-40B4-BE49-F238E27FC236}">
                <a16:creationId xmlns:a16="http://schemas.microsoft.com/office/drawing/2014/main" id="{E652D444-FF1A-4F45-859D-7DF7A5CAC639}"/>
              </a:ext>
            </a:extLst>
          </p:cNvPr>
          <p:cNvSpPr/>
          <p:nvPr/>
        </p:nvSpPr>
        <p:spPr>
          <a:xfrm flipH="1">
            <a:off x="14701900" y="6515100"/>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4"/>
            <a:stretch>
              <a:fillRect/>
            </a:stretch>
          </a:blipFill>
        </p:spPr>
        <p:txBody>
          <a:bodyPr/>
          <a:lstStyle/>
          <a:p>
            <a:endParaRPr lang="en-US"/>
          </a:p>
        </p:txBody>
      </p:sp>
      <p:sp>
        <p:nvSpPr>
          <p:cNvPr id="6" name="Freeform 16">
            <a:extLst>
              <a:ext uri="{FF2B5EF4-FFF2-40B4-BE49-F238E27FC236}">
                <a16:creationId xmlns:a16="http://schemas.microsoft.com/office/drawing/2014/main" id="{9944993D-1648-52D3-83B9-370C49FAF954}"/>
              </a:ext>
            </a:extLst>
          </p:cNvPr>
          <p:cNvSpPr/>
          <p:nvPr/>
        </p:nvSpPr>
        <p:spPr>
          <a:xfrm rot="15951711">
            <a:off x="13444940" y="7771383"/>
            <a:ext cx="1548715" cy="3251896"/>
          </a:xfrm>
          <a:custGeom>
            <a:avLst/>
            <a:gdLst/>
            <a:ahLst/>
            <a:cxnLst/>
            <a:rect l="l" t="t" r="r" b="b"/>
            <a:pathLst>
              <a:path w="1548715" h="3251896">
                <a:moveTo>
                  <a:pt x="0" y="0"/>
                </a:moveTo>
                <a:lnTo>
                  <a:pt x="1548715" y="0"/>
                </a:lnTo>
                <a:lnTo>
                  <a:pt x="1548715" y="3251895"/>
                </a:lnTo>
                <a:lnTo>
                  <a:pt x="0" y="3251895"/>
                </a:lnTo>
                <a:lnTo>
                  <a:pt x="0" y="0"/>
                </a:lnTo>
                <a:close/>
              </a:path>
            </a:pathLst>
          </a:custGeom>
          <a:blipFill>
            <a:blip r:embed="rId3"/>
            <a:stretch>
              <a:fillRect/>
            </a:stretch>
          </a:blipFill>
        </p:spPr>
        <p:txBody>
          <a:bodyPr/>
          <a:lstStyle/>
          <a:p>
            <a:endParaRPr lang="en-US"/>
          </a:p>
        </p:txBody>
      </p:sp>
    </p:spTree>
    <p:extLst>
      <p:ext uri="{BB962C8B-B14F-4D97-AF65-F5344CB8AC3E}">
        <p14:creationId xmlns:p14="http://schemas.microsoft.com/office/powerpoint/2010/main" val="1730677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5" name="TextBox 5"/>
          <p:cNvSpPr txBox="1"/>
          <p:nvPr/>
        </p:nvSpPr>
        <p:spPr>
          <a:xfrm>
            <a:off x="6629401" y="5275360"/>
            <a:ext cx="9827440" cy="3375539"/>
          </a:xfrm>
          <a:prstGeom prst="rect">
            <a:avLst/>
          </a:prstGeom>
        </p:spPr>
        <p:txBody>
          <a:bodyPr wrap="square" lIns="0" tIns="0" rIns="0" bIns="0" rtlCol="0" anchor="t">
            <a:spAutoFit/>
          </a:bodyPr>
          <a:lstStyle/>
          <a:p>
            <a:pPr>
              <a:lnSpc>
                <a:spcPts val="3839"/>
              </a:lnSpc>
            </a:pPr>
            <a:r>
              <a:rPr lang="en-US" sz="2400" dirty="0">
                <a:solidFill>
                  <a:srgbClr val="545454"/>
                </a:solidFill>
                <a:latin typeface="Poppins"/>
              </a:rPr>
              <a:t>Welcome to the documentation of our Event Gallery, a React-based web application. In this documentation, we will explore the key components that make up our Event Gallery and their respective functionalities. The Event Gallery is designed to showcase and manage a collection of images, making it easy for users to view and interact with these images in a visually appealing way.</a:t>
            </a:r>
          </a:p>
        </p:txBody>
      </p:sp>
      <p:sp>
        <p:nvSpPr>
          <p:cNvPr id="6" name="TextBox 6"/>
          <p:cNvSpPr txBox="1"/>
          <p:nvPr/>
        </p:nvSpPr>
        <p:spPr>
          <a:xfrm>
            <a:off x="6242317" y="3794794"/>
            <a:ext cx="10321465" cy="1346459"/>
          </a:xfrm>
          <a:prstGeom prst="rect">
            <a:avLst/>
          </a:prstGeom>
        </p:spPr>
        <p:txBody>
          <a:bodyPr wrap="square" lIns="0" tIns="0" rIns="0" bIns="0" rtlCol="0" anchor="t">
            <a:spAutoFit/>
          </a:bodyPr>
          <a:lstStyle/>
          <a:p>
            <a:pPr>
              <a:lnSpc>
                <a:spcPts val="9999"/>
              </a:lnSpc>
            </a:pPr>
            <a:r>
              <a:rPr lang="en-US" sz="9999" dirty="0">
                <a:latin typeface="Roca One Bold"/>
              </a:rPr>
              <a:t>INTRODUCTION</a:t>
            </a:r>
          </a:p>
        </p:txBody>
      </p:sp>
      <p:sp>
        <p:nvSpPr>
          <p:cNvPr id="7" name="AutoShape 7"/>
          <p:cNvSpPr/>
          <p:nvPr/>
        </p:nvSpPr>
        <p:spPr>
          <a:xfrm>
            <a:off x="1028700" y="1009650"/>
            <a:ext cx="162306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8" name="AutoShape 8"/>
          <p:cNvSpPr/>
          <p:nvPr/>
        </p:nvSpPr>
        <p:spPr>
          <a:xfrm>
            <a:off x="1028700" y="1651907"/>
            <a:ext cx="162306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9" name="TextBox 9"/>
          <p:cNvSpPr txBox="1"/>
          <p:nvPr/>
        </p:nvSpPr>
        <p:spPr>
          <a:xfrm>
            <a:off x="1253218" y="1148851"/>
            <a:ext cx="3118411" cy="305020"/>
          </a:xfrm>
          <a:prstGeom prst="rect">
            <a:avLst/>
          </a:prstGeom>
        </p:spPr>
        <p:txBody>
          <a:bodyPr lIns="0" tIns="0" rIns="0" bIns="0" rtlCol="0" anchor="t">
            <a:spAutoFit/>
          </a:bodyPr>
          <a:lstStyle/>
          <a:p>
            <a:pPr>
              <a:lnSpc>
                <a:spcPts val="2519"/>
              </a:lnSpc>
            </a:pPr>
            <a:r>
              <a:rPr lang="en-US" sz="1799" dirty="0">
                <a:solidFill>
                  <a:srgbClr val="545454"/>
                </a:solidFill>
                <a:latin typeface="Poppins"/>
              </a:rPr>
              <a:t>EVENT GALLERY</a:t>
            </a:r>
          </a:p>
        </p:txBody>
      </p:sp>
      <p:sp>
        <p:nvSpPr>
          <p:cNvPr id="10" name="TextBox 10"/>
          <p:cNvSpPr txBox="1"/>
          <p:nvPr/>
        </p:nvSpPr>
        <p:spPr>
          <a:xfrm>
            <a:off x="14155812" y="1148851"/>
            <a:ext cx="2892368" cy="305084"/>
          </a:xfrm>
          <a:prstGeom prst="rect">
            <a:avLst/>
          </a:prstGeom>
        </p:spPr>
        <p:txBody>
          <a:bodyPr lIns="0" tIns="0" rIns="0" bIns="0" rtlCol="0" anchor="t">
            <a:spAutoFit/>
          </a:bodyPr>
          <a:lstStyle/>
          <a:p>
            <a:pPr algn="r">
              <a:lnSpc>
                <a:spcPts val="2520"/>
              </a:lnSpc>
            </a:pPr>
            <a:r>
              <a:rPr lang="en-US" dirty="0">
                <a:solidFill>
                  <a:srgbClr val="545454"/>
                </a:solidFill>
                <a:latin typeface="Poppins"/>
              </a:rPr>
              <a:t>FEE PROJECT</a:t>
            </a:r>
            <a:endParaRPr lang="en-US" sz="1800" dirty="0">
              <a:solidFill>
                <a:srgbClr val="545454"/>
              </a:solidFill>
              <a:latin typeface="Poppins"/>
            </a:endParaRPr>
          </a:p>
        </p:txBody>
      </p:sp>
      <p:sp>
        <p:nvSpPr>
          <p:cNvPr id="11" name="TextBox 11"/>
          <p:cNvSpPr txBox="1"/>
          <p:nvPr/>
        </p:nvSpPr>
        <p:spPr>
          <a:xfrm>
            <a:off x="15061319" y="1907377"/>
            <a:ext cx="1986861" cy="325755"/>
          </a:xfrm>
          <a:prstGeom prst="rect">
            <a:avLst/>
          </a:prstGeom>
        </p:spPr>
        <p:txBody>
          <a:bodyPr lIns="0" tIns="0" rIns="0" bIns="0" rtlCol="0" anchor="t">
            <a:spAutoFit/>
          </a:bodyPr>
          <a:lstStyle/>
          <a:p>
            <a:pPr algn="r">
              <a:lnSpc>
                <a:spcPts val="2519"/>
              </a:lnSpc>
            </a:pPr>
            <a:r>
              <a:rPr lang="en-US" sz="1799">
                <a:solidFill>
                  <a:srgbClr val="545454"/>
                </a:solidFill>
                <a:latin typeface="Poppins"/>
              </a:rPr>
              <a:t>PROJECT</a:t>
            </a:r>
          </a:p>
        </p:txBody>
      </p:sp>
      <p:sp>
        <p:nvSpPr>
          <p:cNvPr id="12" name="TextBox 12"/>
          <p:cNvSpPr txBox="1"/>
          <p:nvPr/>
        </p:nvSpPr>
        <p:spPr>
          <a:xfrm>
            <a:off x="13259675" y="1891265"/>
            <a:ext cx="1497004" cy="305020"/>
          </a:xfrm>
          <a:prstGeom prst="rect">
            <a:avLst/>
          </a:prstGeom>
        </p:spPr>
        <p:txBody>
          <a:bodyPr lIns="0" tIns="0" rIns="0" bIns="0" rtlCol="0" anchor="t">
            <a:spAutoFit/>
          </a:bodyPr>
          <a:lstStyle/>
          <a:p>
            <a:pPr algn="r">
              <a:lnSpc>
                <a:spcPts val="2519"/>
              </a:lnSpc>
            </a:pPr>
            <a:r>
              <a:rPr lang="en-US" sz="1799" dirty="0">
                <a:solidFill>
                  <a:srgbClr val="545454"/>
                </a:solidFill>
                <a:latin typeface="Poppins"/>
              </a:rPr>
              <a:t>FIREBASE</a:t>
            </a:r>
          </a:p>
        </p:txBody>
      </p:sp>
      <p:sp>
        <p:nvSpPr>
          <p:cNvPr id="13" name="TextBox 13"/>
          <p:cNvSpPr txBox="1"/>
          <p:nvPr/>
        </p:nvSpPr>
        <p:spPr>
          <a:xfrm>
            <a:off x="10660991" y="1891265"/>
            <a:ext cx="1864397" cy="305020"/>
          </a:xfrm>
          <a:prstGeom prst="rect">
            <a:avLst/>
          </a:prstGeom>
        </p:spPr>
        <p:txBody>
          <a:bodyPr lIns="0" tIns="0" rIns="0" bIns="0" rtlCol="0" anchor="t">
            <a:spAutoFit/>
          </a:bodyPr>
          <a:lstStyle/>
          <a:p>
            <a:pPr algn="r">
              <a:lnSpc>
                <a:spcPts val="2519"/>
              </a:lnSpc>
            </a:pPr>
            <a:r>
              <a:rPr lang="en-US" sz="1799" dirty="0">
                <a:solidFill>
                  <a:srgbClr val="545454"/>
                </a:solidFill>
                <a:latin typeface="Poppins"/>
              </a:rPr>
              <a:t>REACT</a:t>
            </a:r>
          </a:p>
        </p:txBody>
      </p:sp>
      <p:sp>
        <p:nvSpPr>
          <p:cNvPr id="14" name="Freeform 14"/>
          <p:cNvSpPr/>
          <p:nvPr/>
        </p:nvSpPr>
        <p:spPr>
          <a:xfrm rot="-10800000">
            <a:off x="13796255" y="730595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txBody>
          <a:bodyPr/>
          <a:lstStyle/>
          <a:p>
            <a:endParaRPr lang="en-US"/>
          </a:p>
        </p:txBody>
      </p:sp>
      <p:sp>
        <p:nvSpPr>
          <p:cNvPr id="15" name="Freeform 15"/>
          <p:cNvSpPr/>
          <p:nvPr/>
        </p:nvSpPr>
        <p:spPr>
          <a:xfrm>
            <a:off x="15932285" y="6931463"/>
            <a:ext cx="4263929" cy="4653675"/>
          </a:xfrm>
          <a:custGeom>
            <a:avLst/>
            <a:gdLst/>
            <a:ahLst/>
            <a:cxnLst/>
            <a:rect l="l" t="t" r="r" b="b"/>
            <a:pathLst>
              <a:path w="4263929" h="4653675">
                <a:moveTo>
                  <a:pt x="0" y="0"/>
                </a:moveTo>
                <a:lnTo>
                  <a:pt x="4263929" y="0"/>
                </a:lnTo>
                <a:lnTo>
                  <a:pt x="4263929" y="4653674"/>
                </a:lnTo>
                <a:lnTo>
                  <a:pt x="0" y="4653674"/>
                </a:lnTo>
                <a:lnTo>
                  <a:pt x="0" y="0"/>
                </a:lnTo>
                <a:close/>
              </a:path>
            </a:pathLst>
          </a:custGeom>
          <a:blipFill>
            <a:blip r:embed="rId3"/>
            <a:stretch>
              <a:fillRect/>
            </a:stretch>
          </a:blipFill>
        </p:spPr>
        <p:txBody>
          <a:bodyPr/>
          <a:lstStyle/>
          <a:p>
            <a:endParaRPr lang="en-US"/>
          </a:p>
        </p:txBody>
      </p:sp>
      <p:pic>
        <p:nvPicPr>
          <p:cNvPr id="19" name="Picture 18">
            <a:extLst>
              <a:ext uri="{FF2B5EF4-FFF2-40B4-BE49-F238E27FC236}">
                <a16:creationId xmlns:a16="http://schemas.microsoft.com/office/drawing/2014/main" id="{BC949512-4BC8-92BC-B8DE-2963E43437C1}"/>
              </a:ext>
            </a:extLst>
          </p:cNvPr>
          <p:cNvPicPr>
            <a:picLocks noChangeAspect="1"/>
          </p:cNvPicPr>
          <p:nvPr/>
        </p:nvPicPr>
        <p:blipFill>
          <a:blip r:embed="rId4"/>
          <a:stretch>
            <a:fillRect/>
          </a:stretch>
        </p:blipFill>
        <p:spPr>
          <a:xfrm>
            <a:off x="1291318" y="2642849"/>
            <a:ext cx="4233182" cy="6645387"/>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5" name="TextBox 5"/>
          <p:cNvSpPr txBox="1"/>
          <p:nvPr/>
        </p:nvSpPr>
        <p:spPr>
          <a:xfrm>
            <a:off x="1058635" y="890937"/>
            <a:ext cx="12192000" cy="3153812"/>
          </a:xfrm>
          <a:prstGeom prst="rect">
            <a:avLst/>
          </a:prstGeom>
        </p:spPr>
        <p:txBody>
          <a:bodyPr wrap="square" lIns="0" tIns="0" rIns="0" bIns="0" rtlCol="0" anchor="t">
            <a:spAutoFit/>
          </a:bodyPr>
          <a:lstStyle/>
          <a:p>
            <a:pPr>
              <a:lnSpc>
                <a:spcPts val="11978"/>
              </a:lnSpc>
            </a:pPr>
            <a:r>
              <a:rPr lang="en-US" sz="9600" dirty="0">
                <a:latin typeface="Roca One"/>
              </a:rPr>
              <a:t>TECHNOLOGIES</a:t>
            </a:r>
          </a:p>
          <a:p>
            <a:pPr>
              <a:lnSpc>
                <a:spcPts val="11978"/>
              </a:lnSpc>
            </a:pPr>
            <a:r>
              <a:rPr lang="en-US" sz="11978" dirty="0">
                <a:latin typeface="Roca One Bold"/>
              </a:rPr>
              <a:t>USED</a:t>
            </a:r>
          </a:p>
        </p:txBody>
      </p:sp>
      <p:sp>
        <p:nvSpPr>
          <p:cNvPr id="12" name="TextBox 12"/>
          <p:cNvSpPr txBox="1"/>
          <p:nvPr/>
        </p:nvSpPr>
        <p:spPr>
          <a:xfrm>
            <a:off x="15272439" y="987662"/>
            <a:ext cx="1986861" cy="325755"/>
          </a:xfrm>
          <a:prstGeom prst="rect">
            <a:avLst/>
          </a:prstGeom>
        </p:spPr>
        <p:txBody>
          <a:bodyPr lIns="0" tIns="0" rIns="0" bIns="0" rtlCol="0" anchor="t">
            <a:spAutoFit/>
          </a:bodyPr>
          <a:lstStyle/>
          <a:p>
            <a:pPr algn="r">
              <a:lnSpc>
                <a:spcPts val="2519"/>
              </a:lnSpc>
            </a:pPr>
            <a:r>
              <a:rPr lang="en-US" sz="1799">
                <a:solidFill>
                  <a:srgbClr val="545454"/>
                </a:solidFill>
                <a:latin typeface="Poppins"/>
              </a:rPr>
              <a:t>PROJECT</a:t>
            </a:r>
          </a:p>
        </p:txBody>
      </p:sp>
      <p:sp>
        <p:nvSpPr>
          <p:cNvPr id="13" name="TextBox 13"/>
          <p:cNvSpPr txBox="1"/>
          <p:nvPr/>
        </p:nvSpPr>
        <p:spPr>
          <a:xfrm>
            <a:off x="13470795" y="971550"/>
            <a:ext cx="1497004" cy="305020"/>
          </a:xfrm>
          <a:prstGeom prst="rect">
            <a:avLst/>
          </a:prstGeom>
        </p:spPr>
        <p:txBody>
          <a:bodyPr lIns="0" tIns="0" rIns="0" bIns="0" rtlCol="0" anchor="t">
            <a:spAutoFit/>
          </a:bodyPr>
          <a:lstStyle/>
          <a:p>
            <a:pPr algn="r">
              <a:lnSpc>
                <a:spcPts val="2519"/>
              </a:lnSpc>
            </a:pPr>
            <a:r>
              <a:rPr lang="en-US" sz="1799" dirty="0">
                <a:solidFill>
                  <a:srgbClr val="545454"/>
                </a:solidFill>
                <a:latin typeface="Poppins"/>
              </a:rPr>
              <a:t>FIREBASE</a:t>
            </a:r>
          </a:p>
        </p:txBody>
      </p:sp>
      <p:sp>
        <p:nvSpPr>
          <p:cNvPr id="15" name="Freeform 15"/>
          <p:cNvSpPr/>
          <p:nvPr/>
        </p:nvSpPr>
        <p:spPr>
          <a:xfrm rot="-10800000">
            <a:off x="-858638" y="7894047"/>
            <a:ext cx="6150483" cy="5274039"/>
          </a:xfrm>
          <a:custGeom>
            <a:avLst/>
            <a:gdLst/>
            <a:ahLst/>
            <a:cxnLst/>
            <a:rect l="l" t="t" r="r" b="b"/>
            <a:pathLst>
              <a:path w="6150483" h="5274039">
                <a:moveTo>
                  <a:pt x="0" y="0"/>
                </a:moveTo>
                <a:lnTo>
                  <a:pt x="6150483" y="0"/>
                </a:lnTo>
                <a:lnTo>
                  <a:pt x="6150483" y="5274039"/>
                </a:lnTo>
                <a:lnTo>
                  <a:pt x="0" y="5274039"/>
                </a:lnTo>
                <a:lnTo>
                  <a:pt x="0" y="0"/>
                </a:lnTo>
                <a:close/>
              </a:path>
            </a:pathLst>
          </a:custGeom>
          <a:blipFill>
            <a:blip r:embed="rId2">
              <a:alphaModFix amt="30000"/>
            </a:blip>
            <a:stretch>
              <a:fillRect/>
            </a:stretch>
          </a:blipFill>
        </p:spPr>
        <p:txBody>
          <a:bodyPr/>
          <a:lstStyle/>
          <a:p>
            <a:endParaRPr lang="en-US"/>
          </a:p>
        </p:txBody>
      </p:sp>
      <p:sp>
        <p:nvSpPr>
          <p:cNvPr id="16" name="Freeform 16"/>
          <p:cNvSpPr/>
          <p:nvPr/>
        </p:nvSpPr>
        <p:spPr>
          <a:xfrm rot="770807">
            <a:off x="7402" y="8025521"/>
            <a:ext cx="1548715" cy="3251896"/>
          </a:xfrm>
          <a:custGeom>
            <a:avLst/>
            <a:gdLst/>
            <a:ahLst/>
            <a:cxnLst/>
            <a:rect l="l" t="t" r="r" b="b"/>
            <a:pathLst>
              <a:path w="1548715" h="3251896">
                <a:moveTo>
                  <a:pt x="0" y="0"/>
                </a:moveTo>
                <a:lnTo>
                  <a:pt x="1548715" y="0"/>
                </a:lnTo>
                <a:lnTo>
                  <a:pt x="1548715" y="3251895"/>
                </a:lnTo>
                <a:lnTo>
                  <a:pt x="0" y="3251895"/>
                </a:lnTo>
                <a:lnTo>
                  <a:pt x="0" y="0"/>
                </a:lnTo>
                <a:close/>
              </a:path>
            </a:pathLst>
          </a:custGeom>
          <a:blipFill>
            <a:blip r:embed="rId3"/>
            <a:stretch>
              <a:fillRect/>
            </a:stretch>
          </a:blipFill>
        </p:spPr>
        <p:txBody>
          <a:bodyPr/>
          <a:lstStyle/>
          <a:p>
            <a:endParaRPr lang="en-US"/>
          </a:p>
        </p:txBody>
      </p:sp>
      <p:sp>
        <p:nvSpPr>
          <p:cNvPr id="17" name="Freeform 10">
            <a:extLst>
              <a:ext uri="{FF2B5EF4-FFF2-40B4-BE49-F238E27FC236}">
                <a16:creationId xmlns:a16="http://schemas.microsoft.com/office/drawing/2014/main" id="{D9838AFA-4CF7-BB73-535F-2E83798778A4}"/>
              </a:ext>
            </a:extLst>
          </p:cNvPr>
          <p:cNvSpPr/>
          <p:nvPr/>
        </p:nvSpPr>
        <p:spPr>
          <a:xfrm flipH="1">
            <a:off x="15284867" y="-2173448"/>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4"/>
            <a:stretch>
              <a:fillRect/>
            </a:stretch>
          </a:blipFill>
        </p:spPr>
        <p:txBody>
          <a:bodyPr/>
          <a:lstStyle/>
          <a:p>
            <a:endParaRPr lang="en-US"/>
          </a:p>
        </p:txBody>
      </p:sp>
      <p:sp>
        <p:nvSpPr>
          <p:cNvPr id="18" name="Freeform 10">
            <a:extLst>
              <a:ext uri="{FF2B5EF4-FFF2-40B4-BE49-F238E27FC236}">
                <a16:creationId xmlns:a16="http://schemas.microsoft.com/office/drawing/2014/main" id="{4F2D2F70-5DE4-7802-FD8A-5AC781E9BC1A}"/>
              </a:ext>
            </a:extLst>
          </p:cNvPr>
          <p:cNvSpPr/>
          <p:nvPr/>
        </p:nvSpPr>
        <p:spPr>
          <a:xfrm flipH="1">
            <a:off x="13169231" y="-1176299"/>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4"/>
            <a:stretch>
              <a:fillRect/>
            </a:stretch>
          </a:blipFill>
        </p:spPr>
        <p:txBody>
          <a:bodyPr/>
          <a:lstStyle/>
          <a:p>
            <a:endParaRPr lang="en-US"/>
          </a:p>
        </p:txBody>
      </p:sp>
      <p:pic>
        <p:nvPicPr>
          <p:cNvPr id="22" name="Picture 21">
            <a:extLst>
              <a:ext uri="{FF2B5EF4-FFF2-40B4-BE49-F238E27FC236}">
                <a16:creationId xmlns:a16="http://schemas.microsoft.com/office/drawing/2014/main" id="{0E250FE1-2979-A089-932D-2468A0F98720}"/>
              </a:ext>
            </a:extLst>
          </p:cNvPr>
          <p:cNvPicPr>
            <a:picLocks noChangeAspect="1"/>
          </p:cNvPicPr>
          <p:nvPr/>
        </p:nvPicPr>
        <p:blipFill>
          <a:blip r:embed="rId5"/>
          <a:stretch>
            <a:fillRect/>
          </a:stretch>
        </p:blipFill>
        <p:spPr>
          <a:xfrm>
            <a:off x="12746288" y="3318046"/>
            <a:ext cx="3571875" cy="3571875"/>
          </a:xfrm>
          <a:prstGeom prst="ellipse">
            <a:avLst/>
          </a:prstGeom>
          <a:ln>
            <a:noFill/>
          </a:ln>
          <a:effectLst>
            <a:softEdge rad="112500"/>
          </a:effectLst>
        </p:spPr>
      </p:pic>
      <p:pic>
        <p:nvPicPr>
          <p:cNvPr id="1030" name="Picture 6" descr="Pin on Tech-Logos">
            <a:extLst>
              <a:ext uri="{FF2B5EF4-FFF2-40B4-BE49-F238E27FC236}">
                <a16:creationId xmlns:a16="http://schemas.microsoft.com/office/drawing/2014/main" id="{1F2B4551-C1F6-8845-DFE5-C467AEF752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39928" y="6466405"/>
            <a:ext cx="3571875" cy="35718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4FCED7F-6B8D-4436-B8A0-22DD347C090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42349" y="3384332"/>
            <a:ext cx="2523084" cy="35589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js-logo – The International Conference On Missions">
            <a:extLst>
              <a:ext uri="{FF2B5EF4-FFF2-40B4-BE49-F238E27FC236}">
                <a16:creationId xmlns:a16="http://schemas.microsoft.com/office/drawing/2014/main" id="{3CCE44DF-461B-F6A2-4A4C-BBA53A06C0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06768" y="6466405"/>
            <a:ext cx="3394534" cy="339453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10531719-EE19-7076-0C87-4C8E190CF0BF}"/>
              </a:ext>
            </a:extLst>
          </p:cNvPr>
          <p:cNvSpPr txBox="1"/>
          <p:nvPr/>
        </p:nvSpPr>
        <p:spPr>
          <a:xfrm>
            <a:off x="1234708" y="4403825"/>
            <a:ext cx="4267200" cy="3416320"/>
          </a:xfrm>
          <a:prstGeom prst="rect">
            <a:avLst/>
          </a:prstGeom>
          <a:noFill/>
        </p:spPr>
        <p:txBody>
          <a:bodyPr wrap="square" rtlCol="0">
            <a:spAutoFit/>
          </a:bodyPr>
          <a:lstStyle/>
          <a:p>
            <a:pPr marL="285750" indent="-285750">
              <a:buFont typeface="Arial" panose="020B0604020202020204" pitchFamily="34" charset="0"/>
              <a:buChar char="•"/>
            </a:pPr>
            <a:r>
              <a:rPr lang="en-US" sz="5400" dirty="0">
                <a:latin typeface="Baskerville Old Face" panose="02020602080505020303" pitchFamily="18" charset="0"/>
              </a:rPr>
              <a:t> CSS</a:t>
            </a:r>
          </a:p>
          <a:p>
            <a:pPr marL="285750" indent="-285750">
              <a:buFont typeface="Arial" panose="020B0604020202020204" pitchFamily="34" charset="0"/>
              <a:buChar char="•"/>
            </a:pPr>
            <a:r>
              <a:rPr lang="en-US" sz="5400" dirty="0">
                <a:latin typeface="Baskerville Old Face" panose="02020602080505020303" pitchFamily="18" charset="0"/>
              </a:rPr>
              <a:t>  JS</a:t>
            </a:r>
          </a:p>
          <a:p>
            <a:pPr marL="285750" indent="-285750">
              <a:buFont typeface="Arial" panose="020B0604020202020204" pitchFamily="34" charset="0"/>
              <a:buChar char="•"/>
            </a:pPr>
            <a:r>
              <a:rPr lang="en-US" sz="5400" dirty="0">
                <a:latin typeface="Baskerville Old Face" panose="02020602080505020303" pitchFamily="18" charset="0"/>
              </a:rPr>
              <a:t> REACT</a:t>
            </a:r>
          </a:p>
          <a:p>
            <a:pPr marL="285750" indent="-285750">
              <a:buFont typeface="Arial" panose="020B0604020202020204" pitchFamily="34" charset="0"/>
              <a:buChar char="•"/>
            </a:pPr>
            <a:r>
              <a:rPr lang="en-US" sz="5400" dirty="0">
                <a:latin typeface="Baskerville Old Face" panose="02020602080505020303" pitchFamily="18" charset="0"/>
              </a:rPr>
              <a:t> FIREBASE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5" name="TextBox 5"/>
          <p:cNvSpPr txBox="1"/>
          <p:nvPr/>
        </p:nvSpPr>
        <p:spPr>
          <a:xfrm>
            <a:off x="4511705" y="723900"/>
            <a:ext cx="9264589" cy="2364750"/>
          </a:xfrm>
          <a:prstGeom prst="rect">
            <a:avLst/>
          </a:prstGeom>
        </p:spPr>
        <p:txBody>
          <a:bodyPr wrap="square" lIns="0" tIns="0" rIns="0" bIns="0" rtlCol="0" anchor="t">
            <a:spAutoFit/>
          </a:bodyPr>
          <a:lstStyle/>
          <a:p>
            <a:pPr>
              <a:lnSpc>
                <a:spcPts val="8968"/>
              </a:lnSpc>
            </a:pPr>
            <a:r>
              <a:rPr lang="en-US" sz="8968" u="sng" dirty="0">
                <a:latin typeface="Roca One Bold"/>
              </a:rPr>
              <a:t>Key Components</a:t>
            </a:r>
          </a:p>
        </p:txBody>
      </p:sp>
      <p:sp>
        <p:nvSpPr>
          <p:cNvPr id="8" name="Freeform 8"/>
          <p:cNvSpPr/>
          <p:nvPr/>
        </p:nvSpPr>
        <p:spPr>
          <a:xfrm rot="2069549">
            <a:off x="14190666" y="-2011178"/>
            <a:ext cx="5715027" cy="4900636"/>
          </a:xfrm>
          <a:custGeom>
            <a:avLst/>
            <a:gdLst/>
            <a:ahLst/>
            <a:cxnLst/>
            <a:rect l="l" t="t" r="r" b="b"/>
            <a:pathLst>
              <a:path w="5715027" h="4900636">
                <a:moveTo>
                  <a:pt x="0" y="0"/>
                </a:moveTo>
                <a:lnTo>
                  <a:pt x="5715028" y="0"/>
                </a:lnTo>
                <a:lnTo>
                  <a:pt x="5715028" y="4900636"/>
                </a:lnTo>
                <a:lnTo>
                  <a:pt x="0" y="4900636"/>
                </a:lnTo>
                <a:lnTo>
                  <a:pt x="0" y="0"/>
                </a:lnTo>
                <a:close/>
              </a:path>
            </a:pathLst>
          </a:custGeom>
          <a:blipFill>
            <a:blip r:embed="rId2">
              <a:alphaModFix amt="30000"/>
            </a:blip>
            <a:stretch>
              <a:fillRect/>
            </a:stretch>
          </a:blipFill>
        </p:spPr>
        <p:txBody>
          <a:bodyPr/>
          <a:lstStyle/>
          <a:p>
            <a:endParaRPr lang="en-US"/>
          </a:p>
        </p:txBody>
      </p:sp>
      <p:sp>
        <p:nvSpPr>
          <p:cNvPr id="9" name="Freeform 9"/>
          <p:cNvSpPr/>
          <p:nvPr/>
        </p:nvSpPr>
        <p:spPr>
          <a:xfrm flipH="1">
            <a:off x="15284867" y="-2173448"/>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3"/>
            <a:stretch>
              <a:fillRect/>
            </a:stretch>
          </a:blipFill>
        </p:spPr>
        <p:txBody>
          <a:bodyPr/>
          <a:lstStyle/>
          <a:p>
            <a:endParaRPr lang="en-US"/>
          </a:p>
        </p:txBody>
      </p:sp>
      <p:sp>
        <p:nvSpPr>
          <p:cNvPr id="10" name="Freeform 10"/>
          <p:cNvSpPr/>
          <p:nvPr/>
        </p:nvSpPr>
        <p:spPr>
          <a:xfrm flipH="1">
            <a:off x="670819" y="7960163"/>
            <a:ext cx="4263929" cy="4653675"/>
          </a:xfrm>
          <a:custGeom>
            <a:avLst/>
            <a:gdLst/>
            <a:ahLst/>
            <a:cxnLst/>
            <a:rect l="l" t="t" r="r" b="b"/>
            <a:pathLst>
              <a:path w="4263929" h="4653675">
                <a:moveTo>
                  <a:pt x="4263929" y="0"/>
                </a:moveTo>
                <a:lnTo>
                  <a:pt x="0" y="0"/>
                </a:lnTo>
                <a:lnTo>
                  <a:pt x="0" y="4653674"/>
                </a:lnTo>
                <a:lnTo>
                  <a:pt x="4263929" y="4653674"/>
                </a:lnTo>
                <a:lnTo>
                  <a:pt x="4263929" y="0"/>
                </a:lnTo>
                <a:close/>
              </a:path>
            </a:pathLst>
          </a:custGeom>
          <a:blipFill>
            <a:blip r:embed="rId3"/>
            <a:stretch>
              <a:fillRect/>
            </a:stretch>
          </a:blipFill>
        </p:spPr>
        <p:txBody>
          <a:bodyPr/>
          <a:lstStyle/>
          <a:p>
            <a:endParaRPr lang="en-US"/>
          </a:p>
        </p:txBody>
      </p:sp>
      <p:sp>
        <p:nvSpPr>
          <p:cNvPr id="11" name="Freeform 10">
            <a:extLst>
              <a:ext uri="{FF2B5EF4-FFF2-40B4-BE49-F238E27FC236}">
                <a16:creationId xmlns:a16="http://schemas.microsoft.com/office/drawing/2014/main" id="{5A3F9F90-C0D7-6999-E9A2-F8598132B2A5}"/>
              </a:ext>
            </a:extLst>
          </p:cNvPr>
          <p:cNvSpPr/>
          <p:nvPr/>
        </p:nvSpPr>
        <p:spPr>
          <a:xfrm flipH="1">
            <a:off x="-838200" y="5657834"/>
            <a:ext cx="4263929" cy="4653675"/>
          </a:xfrm>
          <a:custGeom>
            <a:avLst/>
            <a:gdLst/>
            <a:ahLst/>
            <a:cxnLst/>
            <a:rect l="l" t="t" r="r" b="b"/>
            <a:pathLst>
              <a:path w="4263929" h="4653675">
                <a:moveTo>
                  <a:pt x="4263929" y="0"/>
                </a:moveTo>
                <a:lnTo>
                  <a:pt x="0" y="0"/>
                </a:lnTo>
                <a:lnTo>
                  <a:pt x="0" y="4653674"/>
                </a:lnTo>
                <a:lnTo>
                  <a:pt x="4263929" y="4653674"/>
                </a:lnTo>
                <a:lnTo>
                  <a:pt x="4263929" y="0"/>
                </a:lnTo>
                <a:close/>
              </a:path>
            </a:pathLst>
          </a:custGeom>
          <a:blipFill>
            <a:blip r:embed="rId3"/>
            <a:stretch>
              <a:fillRect/>
            </a:stretch>
          </a:blipFill>
        </p:spPr>
        <p:txBody>
          <a:bodyPr/>
          <a:lstStyle/>
          <a:p>
            <a:endParaRPr lang="en-US"/>
          </a:p>
        </p:txBody>
      </p:sp>
      <p:sp>
        <p:nvSpPr>
          <p:cNvPr id="13" name="Freeform 8">
            <a:extLst>
              <a:ext uri="{FF2B5EF4-FFF2-40B4-BE49-F238E27FC236}">
                <a16:creationId xmlns:a16="http://schemas.microsoft.com/office/drawing/2014/main" id="{298B4315-EE51-4248-191A-ABE91B8FFD6B}"/>
              </a:ext>
            </a:extLst>
          </p:cNvPr>
          <p:cNvSpPr/>
          <p:nvPr/>
        </p:nvSpPr>
        <p:spPr>
          <a:xfrm rot="2069549">
            <a:off x="-3154501" y="4987945"/>
            <a:ext cx="9814860" cy="7379130"/>
          </a:xfrm>
          <a:custGeom>
            <a:avLst/>
            <a:gdLst/>
            <a:ahLst/>
            <a:cxnLst/>
            <a:rect l="l" t="t" r="r" b="b"/>
            <a:pathLst>
              <a:path w="5715027" h="4900636">
                <a:moveTo>
                  <a:pt x="0" y="0"/>
                </a:moveTo>
                <a:lnTo>
                  <a:pt x="5715028" y="0"/>
                </a:lnTo>
                <a:lnTo>
                  <a:pt x="5715028" y="4900636"/>
                </a:lnTo>
                <a:lnTo>
                  <a:pt x="0" y="4900636"/>
                </a:lnTo>
                <a:lnTo>
                  <a:pt x="0" y="0"/>
                </a:lnTo>
                <a:close/>
              </a:path>
            </a:pathLst>
          </a:custGeom>
          <a:blipFill>
            <a:blip r:embed="rId2">
              <a:alphaModFix amt="30000"/>
            </a:blip>
            <a:stretch>
              <a:fillRect/>
            </a:stretch>
          </a:blipFill>
        </p:spPr>
        <p:txBody>
          <a:bodyPr/>
          <a:lstStyle/>
          <a:p>
            <a:endParaRPr lang="en-US" dirty="0"/>
          </a:p>
        </p:txBody>
      </p:sp>
      <p:sp>
        <p:nvSpPr>
          <p:cNvPr id="14" name="TextBox 13">
            <a:extLst>
              <a:ext uri="{FF2B5EF4-FFF2-40B4-BE49-F238E27FC236}">
                <a16:creationId xmlns:a16="http://schemas.microsoft.com/office/drawing/2014/main" id="{B4724670-8DD4-6886-4CBF-8D8F05A52525}"/>
              </a:ext>
            </a:extLst>
          </p:cNvPr>
          <p:cNvSpPr txBox="1"/>
          <p:nvPr/>
        </p:nvSpPr>
        <p:spPr>
          <a:xfrm>
            <a:off x="7614773" y="3619501"/>
            <a:ext cx="4043828" cy="4401205"/>
          </a:xfrm>
          <a:prstGeom prst="rect">
            <a:avLst/>
          </a:prstGeom>
          <a:noFill/>
        </p:spPr>
        <p:txBody>
          <a:bodyPr wrap="square" rtlCol="0">
            <a:spAutoFit/>
          </a:bodyPr>
          <a:lstStyle/>
          <a:p>
            <a:pPr marL="571500" indent="-571500">
              <a:buFont typeface="Wingdings" panose="05000000000000000000" pitchFamily="2" charset="2"/>
              <a:buChar char="v"/>
            </a:pPr>
            <a:r>
              <a:rPr lang="en-US" sz="4000" dirty="0" err="1">
                <a:latin typeface="Baskerville Old Face" panose="02020602080505020303" pitchFamily="18" charset="0"/>
              </a:rPr>
              <a:t>Config.jsx</a:t>
            </a:r>
            <a:endParaRPr lang="en-US" sz="4000" dirty="0">
              <a:latin typeface="Baskerville Old Face" panose="02020602080505020303" pitchFamily="18" charset="0"/>
            </a:endParaRPr>
          </a:p>
          <a:p>
            <a:pPr marL="571500" indent="-571500">
              <a:buFont typeface="Wingdings" panose="05000000000000000000" pitchFamily="2" charset="2"/>
              <a:buChar char="v"/>
            </a:pPr>
            <a:r>
              <a:rPr lang="en-US" sz="4000" dirty="0" err="1">
                <a:latin typeface="Baskerville Old Face" panose="02020602080505020303" pitchFamily="18" charset="0"/>
              </a:rPr>
              <a:t>EventGallery.jsx</a:t>
            </a:r>
            <a:endParaRPr lang="en-US" sz="4000" dirty="0">
              <a:latin typeface="Baskerville Old Face" panose="02020602080505020303" pitchFamily="18" charset="0"/>
            </a:endParaRPr>
          </a:p>
          <a:p>
            <a:pPr marL="571500" indent="-571500">
              <a:buFont typeface="Wingdings" panose="05000000000000000000" pitchFamily="2" charset="2"/>
              <a:buChar char="v"/>
            </a:pPr>
            <a:r>
              <a:rPr lang="en-US" sz="4000" dirty="0" err="1">
                <a:latin typeface="Baskerville Old Face" panose="02020602080505020303" pitchFamily="18" charset="0"/>
              </a:rPr>
              <a:t>Title.jsx</a:t>
            </a:r>
            <a:endParaRPr lang="en-US" sz="4000" dirty="0">
              <a:latin typeface="Baskerville Old Face" panose="02020602080505020303" pitchFamily="18" charset="0"/>
            </a:endParaRPr>
          </a:p>
          <a:p>
            <a:pPr marL="571500" indent="-571500">
              <a:buFont typeface="Wingdings" panose="05000000000000000000" pitchFamily="2" charset="2"/>
              <a:buChar char="v"/>
            </a:pPr>
            <a:r>
              <a:rPr lang="en-US" sz="4000" dirty="0" err="1">
                <a:latin typeface="Baskerville Old Face" panose="02020602080505020303" pitchFamily="18" charset="0"/>
              </a:rPr>
              <a:t>ProgressBar.jsx</a:t>
            </a:r>
            <a:endParaRPr lang="en-US" sz="4000" dirty="0">
              <a:latin typeface="Baskerville Old Face" panose="02020602080505020303" pitchFamily="18" charset="0"/>
            </a:endParaRPr>
          </a:p>
          <a:p>
            <a:pPr marL="571500" indent="-571500">
              <a:buFont typeface="Wingdings" panose="05000000000000000000" pitchFamily="2" charset="2"/>
              <a:buChar char="v"/>
            </a:pPr>
            <a:r>
              <a:rPr lang="en-US" sz="4000" dirty="0" err="1">
                <a:latin typeface="Baskerville Old Face" panose="02020602080505020303" pitchFamily="18" charset="0"/>
              </a:rPr>
              <a:t>ImageGrid.jsx</a:t>
            </a:r>
            <a:endParaRPr lang="en-US" sz="4000" dirty="0">
              <a:latin typeface="Baskerville Old Face" panose="02020602080505020303" pitchFamily="18" charset="0"/>
            </a:endParaRPr>
          </a:p>
          <a:p>
            <a:pPr marL="285750" indent="-285750">
              <a:buFont typeface="Arial" panose="020B0604020202020204" pitchFamily="34" charset="0"/>
              <a:buChar char="•"/>
            </a:pPr>
            <a:endParaRPr lang="en-US" sz="4000" dirty="0">
              <a:latin typeface="Baskerville Old Face" panose="02020602080505020303" pitchFamily="18" charset="0"/>
            </a:endParaRPr>
          </a:p>
          <a:p>
            <a:pPr marL="285750" indent="-285750">
              <a:buFont typeface="Arial" panose="020B0604020202020204" pitchFamily="34" charset="0"/>
              <a:buChar char="•"/>
            </a:pPr>
            <a:endParaRPr lang="en-US" sz="4000" dirty="0">
              <a:latin typeface="Baskerville Old Face" panose="02020602080505020303" pitchFamily="18" charset="0"/>
            </a:endParaRPr>
          </a:p>
        </p:txBody>
      </p:sp>
      <p:sp>
        <p:nvSpPr>
          <p:cNvPr id="15" name="TextBox 14">
            <a:extLst>
              <a:ext uri="{FF2B5EF4-FFF2-40B4-BE49-F238E27FC236}">
                <a16:creationId xmlns:a16="http://schemas.microsoft.com/office/drawing/2014/main" id="{E1C7B275-1430-9EAE-B416-8E45999CFB85}"/>
              </a:ext>
            </a:extLst>
          </p:cNvPr>
          <p:cNvSpPr txBox="1"/>
          <p:nvPr/>
        </p:nvSpPr>
        <p:spPr>
          <a:xfrm>
            <a:off x="12190042" y="3619500"/>
            <a:ext cx="4297899" cy="3447098"/>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4000" b="0" i="0" u="none" strike="noStrike" kern="1200" cap="none" spc="0" normalizeH="0" baseline="0" noProof="0" dirty="0" err="1">
                <a:ln>
                  <a:noFill/>
                </a:ln>
                <a:solidFill>
                  <a:prstClr val="black"/>
                </a:solidFill>
                <a:effectLst/>
                <a:uLnTx/>
                <a:uFillTx/>
                <a:latin typeface="Baskerville Old Face" panose="02020602080505020303" pitchFamily="18" charset="0"/>
                <a:ea typeface="+mn-ea"/>
                <a:cs typeface="+mn-cs"/>
              </a:rPr>
              <a:t>UploadForm.jsx</a:t>
            </a:r>
            <a:endParaRPr kumimoji="0" lang="en-US" sz="4000" b="0" i="0" u="none" strike="noStrike" kern="1200" cap="none" spc="0" normalizeH="0" baseline="0" noProof="0" dirty="0">
              <a:ln>
                <a:noFill/>
              </a:ln>
              <a:solidFill>
                <a:prstClr val="black"/>
              </a:solidFill>
              <a:effectLst/>
              <a:uLnTx/>
              <a:uFillTx/>
              <a:latin typeface="Baskerville Old Face" panose="02020602080505020303" pitchFamily="18" charset="0"/>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4000" b="0" i="0" u="none" strike="noStrike" kern="1200" cap="none" spc="0" normalizeH="0" baseline="0" noProof="0" dirty="0">
                <a:ln>
                  <a:noFill/>
                </a:ln>
                <a:solidFill>
                  <a:prstClr val="black"/>
                </a:solidFill>
                <a:effectLst/>
                <a:uLnTx/>
                <a:uFillTx/>
                <a:latin typeface="Baskerville Old Face" panose="02020602080505020303" pitchFamily="18" charset="0"/>
                <a:ea typeface="+mn-ea"/>
                <a:cs typeface="+mn-cs"/>
              </a:rPr>
              <a:t>CSS Styling</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4000" b="0" i="0" u="none" strike="noStrike" kern="1200" cap="none" spc="0" normalizeH="0" baseline="0" noProof="0" dirty="0">
                <a:ln>
                  <a:noFill/>
                </a:ln>
                <a:solidFill>
                  <a:prstClr val="black"/>
                </a:solidFill>
                <a:effectLst/>
                <a:uLnTx/>
                <a:uFillTx/>
                <a:latin typeface="Baskerville Old Face" panose="02020602080505020303" pitchFamily="18" charset="0"/>
                <a:ea typeface="+mn-ea"/>
                <a:cs typeface="+mn-cs"/>
              </a:rPr>
              <a:t>Index.js</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4000" b="0" i="0" u="none" strike="noStrike" kern="1200" cap="none" spc="0" normalizeH="0" baseline="0" noProof="0" dirty="0">
                <a:ln>
                  <a:noFill/>
                </a:ln>
                <a:solidFill>
                  <a:prstClr val="black"/>
                </a:solidFill>
                <a:effectLst/>
                <a:uLnTx/>
                <a:uFillTx/>
                <a:latin typeface="Baskerville Old Face" panose="02020602080505020303" pitchFamily="18" charset="0"/>
                <a:ea typeface="+mn-ea"/>
                <a:cs typeface="+mn-cs"/>
              </a:rPr>
              <a:t>use</a:t>
            </a:r>
            <a:r>
              <a:rPr lang="en-US" sz="4000" dirty="0" err="1">
                <a:solidFill>
                  <a:prstClr val="black"/>
                </a:solidFill>
                <a:latin typeface="Baskerville Old Face" panose="02020602080505020303" pitchFamily="18" charset="0"/>
              </a:rPr>
              <a:t>Storage.jsx</a:t>
            </a:r>
            <a:endParaRPr lang="en-US" sz="4000" dirty="0">
              <a:solidFill>
                <a:prstClr val="black"/>
              </a:solidFill>
              <a:latin typeface="Baskerville Old Face" panose="02020602080505020303" pitchFamily="18" charset="0"/>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4000" b="0" i="0" u="none" strike="noStrike" kern="1200" cap="none" spc="0" normalizeH="0" baseline="0" noProof="0" dirty="0" err="1">
                <a:ln>
                  <a:noFill/>
                </a:ln>
                <a:solidFill>
                  <a:prstClr val="black"/>
                </a:solidFill>
                <a:effectLst/>
                <a:uLnTx/>
                <a:uFillTx/>
                <a:latin typeface="Baskerville Old Face" panose="02020602080505020303" pitchFamily="18" charset="0"/>
                <a:ea typeface="+mn-ea"/>
                <a:cs typeface="+mn-cs"/>
              </a:rPr>
              <a:t>useFirestore.jsx</a:t>
            </a:r>
            <a:endParaRPr kumimoji="0" lang="en-US" sz="4000" b="0" i="0" u="none" strike="noStrike" kern="1200" cap="none" spc="0" normalizeH="0" baseline="0" noProof="0" dirty="0">
              <a:ln>
                <a:noFill/>
              </a:ln>
              <a:solidFill>
                <a:prstClr val="black"/>
              </a:solidFill>
              <a:effectLst/>
              <a:uLnTx/>
              <a:uFillTx/>
              <a:latin typeface="Baskerville Old Face" panose="02020602080505020303" pitchFamily="18" charset="0"/>
              <a:ea typeface="+mn-ea"/>
              <a:cs typeface="+mn-cs"/>
            </a:endParaRPr>
          </a:p>
          <a:p>
            <a:endParaRPr lang="en-US" dirty="0"/>
          </a:p>
        </p:txBody>
      </p:sp>
      <p:sp>
        <p:nvSpPr>
          <p:cNvPr id="17" name="Freeform 8">
            <a:extLst>
              <a:ext uri="{FF2B5EF4-FFF2-40B4-BE49-F238E27FC236}">
                <a16:creationId xmlns:a16="http://schemas.microsoft.com/office/drawing/2014/main" id="{10F4D49B-EBFD-DE25-BFA9-8D066E6204F5}"/>
              </a:ext>
            </a:extLst>
          </p:cNvPr>
          <p:cNvSpPr/>
          <p:nvPr/>
        </p:nvSpPr>
        <p:spPr>
          <a:xfrm rot="2069549">
            <a:off x="-1240712" y="-1390215"/>
            <a:ext cx="5715027" cy="4900636"/>
          </a:xfrm>
          <a:custGeom>
            <a:avLst/>
            <a:gdLst/>
            <a:ahLst/>
            <a:cxnLst/>
            <a:rect l="l" t="t" r="r" b="b"/>
            <a:pathLst>
              <a:path w="5715027" h="4900636">
                <a:moveTo>
                  <a:pt x="0" y="0"/>
                </a:moveTo>
                <a:lnTo>
                  <a:pt x="5715028" y="0"/>
                </a:lnTo>
                <a:lnTo>
                  <a:pt x="5715028" y="4900636"/>
                </a:lnTo>
                <a:lnTo>
                  <a:pt x="0" y="4900636"/>
                </a:lnTo>
                <a:lnTo>
                  <a:pt x="0" y="0"/>
                </a:lnTo>
                <a:close/>
              </a:path>
            </a:pathLst>
          </a:custGeom>
          <a:blipFill>
            <a:blip r:embed="rId2">
              <a:alphaModFix amt="30000"/>
            </a:blip>
            <a:stretch>
              <a:fillRect/>
            </a:stretch>
          </a:blipFill>
        </p:spPr>
        <p:txBody>
          <a:bodyPr/>
          <a:lstStyle/>
          <a:p>
            <a:endParaRPr lang="en-US" dirty="0"/>
          </a:p>
        </p:txBody>
      </p:sp>
      <p:sp>
        <p:nvSpPr>
          <p:cNvPr id="18" name="Freeform 9">
            <a:extLst>
              <a:ext uri="{FF2B5EF4-FFF2-40B4-BE49-F238E27FC236}">
                <a16:creationId xmlns:a16="http://schemas.microsoft.com/office/drawing/2014/main" id="{5B6E171E-DAF6-64D1-6497-42B6E372C3AD}"/>
              </a:ext>
            </a:extLst>
          </p:cNvPr>
          <p:cNvSpPr/>
          <p:nvPr/>
        </p:nvSpPr>
        <p:spPr>
          <a:xfrm flipH="1">
            <a:off x="-575626" y="-1410413"/>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3"/>
            <a:stretch>
              <a:fillRect/>
            </a:stretch>
          </a:blipFill>
        </p:spPr>
        <p:txBody>
          <a:bodyPr/>
          <a:lstStyle/>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10123135" y="0"/>
            <a:ext cx="8164865" cy="10287000"/>
            <a:chOff x="0" y="0"/>
            <a:chExt cx="2150417" cy="2709333"/>
          </a:xfrm>
        </p:grpSpPr>
        <p:sp>
          <p:nvSpPr>
            <p:cNvPr id="3" name="Freeform 3"/>
            <p:cNvSpPr/>
            <p:nvPr/>
          </p:nvSpPr>
          <p:spPr>
            <a:xfrm>
              <a:off x="0" y="0"/>
              <a:ext cx="2150417" cy="2709333"/>
            </a:xfrm>
            <a:custGeom>
              <a:avLst/>
              <a:gdLst/>
              <a:ahLst/>
              <a:cxnLst/>
              <a:rect l="l" t="t" r="r" b="b"/>
              <a:pathLst>
                <a:path w="2150417" h="2709333">
                  <a:moveTo>
                    <a:pt x="0" y="0"/>
                  </a:moveTo>
                  <a:lnTo>
                    <a:pt x="2150417" y="0"/>
                  </a:lnTo>
                  <a:lnTo>
                    <a:pt x="2150417" y="2709333"/>
                  </a:lnTo>
                  <a:lnTo>
                    <a:pt x="0" y="2709333"/>
                  </a:lnTo>
                  <a:close/>
                </a:path>
              </a:pathLst>
            </a:custGeom>
            <a:solidFill>
              <a:srgbClr val="F4EADE"/>
            </a:solidFill>
          </p:spPr>
          <p:txBody>
            <a:bodyPr/>
            <a:lstStyle/>
            <a:p>
              <a:endParaRPr lang="en-US"/>
            </a:p>
          </p:txBody>
        </p:sp>
        <p:sp>
          <p:nvSpPr>
            <p:cNvPr id="4" name="TextBox 4"/>
            <p:cNvSpPr txBox="1"/>
            <p:nvPr/>
          </p:nvSpPr>
          <p:spPr>
            <a:xfrm>
              <a:off x="0" y="-57150"/>
              <a:ext cx="2150417" cy="2766483"/>
            </a:xfrm>
            <a:prstGeom prst="rect">
              <a:avLst/>
            </a:prstGeom>
          </p:spPr>
          <p:txBody>
            <a:bodyPr lIns="50800" tIns="50800" rIns="50800" bIns="50800" rtlCol="0" anchor="ctr"/>
            <a:lstStyle/>
            <a:p>
              <a:pPr algn="ctr">
                <a:lnSpc>
                  <a:spcPts val="2799"/>
                </a:lnSpc>
              </a:pPr>
              <a:endParaRPr/>
            </a:p>
          </p:txBody>
        </p:sp>
      </p:grpSp>
      <p:sp>
        <p:nvSpPr>
          <p:cNvPr id="8" name="TextBox 8"/>
          <p:cNvSpPr txBox="1"/>
          <p:nvPr/>
        </p:nvSpPr>
        <p:spPr>
          <a:xfrm>
            <a:off x="2400470" y="2324100"/>
            <a:ext cx="8404542" cy="1282402"/>
          </a:xfrm>
          <a:prstGeom prst="rect">
            <a:avLst/>
          </a:prstGeom>
        </p:spPr>
        <p:txBody>
          <a:bodyPr wrap="square" lIns="0" tIns="0" rIns="0" bIns="0" rtlCol="0" anchor="t">
            <a:spAutoFit/>
          </a:bodyPr>
          <a:lstStyle/>
          <a:p>
            <a:pPr>
              <a:lnSpc>
                <a:spcPts val="9999"/>
              </a:lnSpc>
            </a:pPr>
            <a:r>
              <a:rPr lang="en-US" sz="8000" u="sng" dirty="0" err="1">
                <a:latin typeface="Roca One Bold"/>
              </a:rPr>
              <a:t>Config.jsx</a:t>
            </a:r>
            <a:endParaRPr lang="en-US" sz="8000" u="sng" dirty="0">
              <a:latin typeface="Roca One Bold"/>
            </a:endParaRPr>
          </a:p>
        </p:txBody>
      </p:sp>
      <p:sp>
        <p:nvSpPr>
          <p:cNvPr id="9" name="TextBox 9"/>
          <p:cNvSpPr txBox="1"/>
          <p:nvPr/>
        </p:nvSpPr>
        <p:spPr>
          <a:xfrm>
            <a:off x="533400" y="3980808"/>
            <a:ext cx="9426067" cy="5310428"/>
          </a:xfrm>
          <a:prstGeom prst="rect">
            <a:avLst/>
          </a:prstGeom>
        </p:spPr>
        <p:txBody>
          <a:bodyPr wrap="square" lIns="0" tIns="0" rIns="0" bIns="0" rtlCol="0" anchor="t">
            <a:spAutoFit/>
          </a:bodyPr>
          <a:lstStyle/>
          <a:p>
            <a:pPr algn="just">
              <a:lnSpc>
                <a:spcPts val="3839"/>
              </a:lnSpc>
            </a:pPr>
            <a:r>
              <a:rPr lang="en-US" sz="2400" dirty="0">
                <a:solidFill>
                  <a:schemeClr val="tx1">
                    <a:lumMod val="85000"/>
                    <a:lumOff val="15000"/>
                  </a:schemeClr>
                </a:solidFill>
                <a:latin typeface="Sitka Display Semibold" pitchFamily="2" charset="0"/>
              </a:rPr>
              <a:t>Firebase configuration is a crucial step in setting up Firebase services for the application. It involves initializing Firebase with the provided configuration settings.</a:t>
            </a:r>
          </a:p>
          <a:p>
            <a:pPr marL="457200" indent="-457200" algn="just">
              <a:lnSpc>
                <a:spcPts val="3839"/>
              </a:lnSpc>
              <a:buFont typeface="Arial" panose="020B0604020202020204" pitchFamily="34" charset="0"/>
              <a:buChar char="•"/>
            </a:pPr>
            <a:r>
              <a:rPr lang="en-US" altLang="en-US" sz="2400" b="1" dirty="0">
                <a:solidFill>
                  <a:schemeClr val="tx1">
                    <a:lumMod val="85000"/>
                    <a:lumOff val="15000"/>
                  </a:schemeClr>
                </a:solidFill>
                <a:latin typeface="Sitka Display Semibold" pitchFamily="2" charset="0"/>
              </a:rPr>
              <a:t>“</a:t>
            </a:r>
            <a:r>
              <a:rPr lang="en-US" altLang="en-US" sz="2400" b="1" dirty="0" err="1">
                <a:solidFill>
                  <a:schemeClr val="tx1">
                    <a:lumMod val="85000"/>
                    <a:lumOff val="15000"/>
                  </a:schemeClr>
                </a:solidFill>
                <a:latin typeface="Sitka Display Semibold" pitchFamily="2" charset="0"/>
              </a:rPr>
              <a:t>initializeApp</a:t>
            </a:r>
            <a:r>
              <a:rPr lang="en-US" altLang="en-US" sz="2400" b="1" dirty="0">
                <a:solidFill>
                  <a:schemeClr val="tx1">
                    <a:lumMod val="85000"/>
                    <a:lumOff val="15000"/>
                  </a:schemeClr>
                </a:solidFill>
                <a:latin typeface="Sitka Display Semibold" pitchFamily="2" charset="0"/>
              </a:rPr>
              <a:t>”</a:t>
            </a:r>
            <a:r>
              <a:rPr lang="en-US" altLang="en-US" sz="2400" dirty="0">
                <a:solidFill>
                  <a:schemeClr val="tx1">
                    <a:lumMod val="85000"/>
                    <a:lumOff val="15000"/>
                  </a:schemeClr>
                </a:solidFill>
                <a:latin typeface="Sitka Display Semibold" pitchFamily="2" charset="0"/>
              </a:rPr>
              <a:t> is imported from </a:t>
            </a:r>
            <a:r>
              <a:rPr lang="en-US" altLang="en-US" sz="2400" b="1" dirty="0">
                <a:solidFill>
                  <a:schemeClr val="tx1">
                    <a:lumMod val="85000"/>
                    <a:lumOff val="15000"/>
                  </a:schemeClr>
                </a:solidFill>
                <a:latin typeface="Sitka Display Semibold" pitchFamily="2" charset="0"/>
              </a:rPr>
              <a:t>firebase/app</a:t>
            </a:r>
            <a:r>
              <a:rPr lang="en-US" altLang="en-US" sz="2400" dirty="0">
                <a:solidFill>
                  <a:schemeClr val="tx1">
                    <a:lumMod val="85000"/>
                    <a:lumOff val="15000"/>
                  </a:schemeClr>
                </a:solidFill>
                <a:latin typeface="Sitka Display Semibold" pitchFamily="2" charset="0"/>
              </a:rPr>
              <a:t>. It is used to initialize the Firebase application. </a:t>
            </a:r>
          </a:p>
          <a:p>
            <a:pPr marL="457200" indent="-457200" algn="just">
              <a:lnSpc>
                <a:spcPts val="3839"/>
              </a:lnSpc>
              <a:buFont typeface="Arial" panose="020B0604020202020204" pitchFamily="34" charset="0"/>
              <a:buChar char="•"/>
            </a:pPr>
            <a:r>
              <a:rPr lang="en-US" altLang="en-US" sz="2400" b="1" dirty="0">
                <a:solidFill>
                  <a:schemeClr val="tx1">
                    <a:lumMod val="85000"/>
                    <a:lumOff val="15000"/>
                  </a:schemeClr>
                </a:solidFill>
                <a:latin typeface="Sitka Display Semibold" pitchFamily="2" charset="0"/>
              </a:rPr>
              <a:t>“</a:t>
            </a:r>
            <a:r>
              <a:rPr lang="en-US" altLang="en-US" sz="2400" b="1" dirty="0" err="1">
                <a:solidFill>
                  <a:schemeClr val="tx1">
                    <a:lumMod val="85000"/>
                    <a:lumOff val="15000"/>
                  </a:schemeClr>
                </a:solidFill>
                <a:latin typeface="Sitka Display Semibold" pitchFamily="2" charset="0"/>
              </a:rPr>
              <a:t>getFirestore</a:t>
            </a:r>
            <a:r>
              <a:rPr lang="en-US" altLang="en-US" sz="2400" b="1" dirty="0">
                <a:solidFill>
                  <a:schemeClr val="tx1">
                    <a:lumMod val="85000"/>
                    <a:lumOff val="15000"/>
                  </a:schemeClr>
                </a:solidFill>
                <a:latin typeface="Sitka Display Semibold" pitchFamily="2" charset="0"/>
              </a:rPr>
              <a:t>”</a:t>
            </a:r>
            <a:r>
              <a:rPr lang="en-US" altLang="en-US" sz="2400" dirty="0">
                <a:solidFill>
                  <a:schemeClr val="tx1">
                    <a:lumMod val="85000"/>
                    <a:lumOff val="15000"/>
                  </a:schemeClr>
                </a:solidFill>
                <a:latin typeface="Sitka Display Semibold" pitchFamily="2" charset="0"/>
              </a:rPr>
              <a:t> is imported from </a:t>
            </a:r>
            <a:r>
              <a:rPr lang="en-US" altLang="en-US" sz="2400" b="1" dirty="0">
                <a:solidFill>
                  <a:schemeClr val="tx1">
                    <a:lumMod val="85000"/>
                    <a:lumOff val="15000"/>
                  </a:schemeClr>
                </a:solidFill>
                <a:latin typeface="Sitka Display Semibold" pitchFamily="2" charset="0"/>
              </a:rPr>
              <a:t>firebase/</a:t>
            </a:r>
            <a:r>
              <a:rPr lang="en-US" altLang="en-US" sz="2400" b="1" dirty="0" err="1">
                <a:solidFill>
                  <a:schemeClr val="tx1">
                    <a:lumMod val="85000"/>
                    <a:lumOff val="15000"/>
                  </a:schemeClr>
                </a:solidFill>
                <a:latin typeface="Sitka Display Semibold" pitchFamily="2" charset="0"/>
              </a:rPr>
              <a:t>firestore</a:t>
            </a:r>
            <a:r>
              <a:rPr lang="en-US" altLang="en-US" sz="2400" dirty="0">
                <a:solidFill>
                  <a:schemeClr val="tx1">
                    <a:lumMod val="85000"/>
                    <a:lumOff val="15000"/>
                  </a:schemeClr>
                </a:solidFill>
                <a:latin typeface="Sitka Display Semibold" pitchFamily="2" charset="0"/>
              </a:rPr>
              <a:t>. It is used to access </a:t>
            </a:r>
            <a:r>
              <a:rPr lang="en-US" altLang="en-US" sz="2400" dirty="0" err="1">
                <a:solidFill>
                  <a:schemeClr val="tx1">
                    <a:lumMod val="85000"/>
                    <a:lumOff val="15000"/>
                  </a:schemeClr>
                </a:solidFill>
                <a:latin typeface="Sitka Display Semibold" pitchFamily="2" charset="0"/>
              </a:rPr>
              <a:t>Firestore</a:t>
            </a:r>
            <a:r>
              <a:rPr lang="en-US" altLang="en-US" sz="2400" dirty="0">
                <a:solidFill>
                  <a:schemeClr val="tx1">
                    <a:lumMod val="85000"/>
                    <a:lumOff val="15000"/>
                  </a:schemeClr>
                </a:solidFill>
                <a:latin typeface="Sitka Display Semibold" pitchFamily="2" charset="0"/>
              </a:rPr>
              <a:t>, the NoSQL database service provided by Firebase</a:t>
            </a:r>
          </a:p>
          <a:p>
            <a:pPr marL="457200" indent="-457200" algn="just">
              <a:lnSpc>
                <a:spcPts val="3839"/>
              </a:lnSpc>
              <a:buFont typeface="Arial" panose="020B0604020202020204" pitchFamily="34" charset="0"/>
              <a:buChar char="•"/>
            </a:pPr>
            <a:r>
              <a:rPr lang="en-US" altLang="en-US" sz="2400" b="1" dirty="0">
                <a:solidFill>
                  <a:schemeClr val="tx1">
                    <a:lumMod val="85000"/>
                    <a:lumOff val="15000"/>
                  </a:schemeClr>
                </a:solidFill>
                <a:latin typeface="Sitka Display Semibold" pitchFamily="2" charset="0"/>
              </a:rPr>
              <a:t>“</a:t>
            </a:r>
            <a:r>
              <a:rPr lang="en-US" altLang="en-US" sz="2400" b="1" dirty="0" err="1">
                <a:solidFill>
                  <a:schemeClr val="tx1">
                    <a:lumMod val="85000"/>
                    <a:lumOff val="15000"/>
                  </a:schemeClr>
                </a:solidFill>
                <a:latin typeface="Sitka Display Semibold" pitchFamily="2" charset="0"/>
              </a:rPr>
              <a:t>getStorage</a:t>
            </a:r>
            <a:r>
              <a:rPr lang="en-US" altLang="en-US" sz="2400" b="1" dirty="0">
                <a:solidFill>
                  <a:schemeClr val="tx1">
                    <a:lumMod val="85000"/>
                    <a:lumOff val="15000"/>
                  </a:schemeClr>
                </a:solidFill>
                <a:latin typeface="Sitka Display Semibold" pitchFamily="2" charset="0"/>
              </a:rPr>
              <a:t>”</a:t>
            </a:r>
            <a:r>
              <a:rPr lang="en-US" altLang="en-US" sz="2400" dirty="0">
                <a:solidFill>
                  <a:schemeClr val="tx1">
                    <a:lumMod val="85000"/>
                    <a:lumOff val="15000"/>
                  </a:schemeClr>
                </a:solidFill>
                <a:latin typeface="Sitka Display Semibold" pitchFamily="2" charset="0"/>
              </a:rPr>
              <a:t> is imported from </a:t>
            </a:r>
            <a:r>
              <a:rPr lang="en-US" altLang="en-US" sz="2400" b="1" dirty="0">
                <a:solidFill>
                  <a:schemeClr val="tx1">
                    <a:lumMod val="85000"/>
                    <a:lumOff val="15000"/>
                  </a:schemeClr>
                </a:solidFill>
                <a:latin typeface="Sitka Display Semibold" pitchFamily="2" charset="0"/>
              </a:rPr>
              <a:t>firebase/storage</a:t>
            </a:r>
            <a:r>
              <a:rPr lang="en-US" altLang="en-US" sz="2400" dirty="0">
                <a:solidFill>
                  <a:schemeClr val="tx1">
                    <a:lumMod val="85000"/>
                    <a:lumOff val="15000"/>
                  </a:schemeClr>
                </a:solidFill>
                <a:latin typeface="Sitka Display Semibold" pitchFamily="2" charset="0"/>
              </a:rPr>
              <a:t>. It is used to access Firebase Storage, which is used for storing and serving uploaded images. </a:t>
            </a:r>
          </a:p>
          <a:p>
            <a:pPr algn="just">
              <a:lnSpc>
                <a:spcPts val="3839"/>
              </a:lnSpc>
            </a:pPr>
            <a:endParaRPr lang="en-US" sz="2400" dirty="0">
              <a:solidFill>
                <a:schemeClr val="tx1">
                  <a:lumMod val="85000"/>
                  <a:lumOff val="15000"/>
                </a:schemeClr>
              </a:solidFill>
              <a:latin typeface="Sitka Display Semibold" pitchFamily="2" charset="0"/>
            </a:endParaRPr>
          </a:p>
        </p:txBody>
      </p:sp>
      <p:sp>
        <p:nvSpPr>
          <p:cNvPr id="10" name="Freeform 10"/>
          <p:cNvSpPr/>
          <p:nvPr/>
        </p:nvSpPr>
        <p:spPr>
          <a:xfrm rot="-2032402">
            <a:off x="-1537191" y="-2380531"/>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txBody>
          <a:bodyPr/>
          <a:lstStyle/>
          <a:p>
            <a:endParaRPr lang="en-US"/>
          </a:p>
        </p:txBody>
      </p:sp>
      <p:sp>
        <p:nvSpPr>
          <p:cNvPr id="11" name="Freeform 11"/>
          <p:cNvSpPr/>
          <p:nvPr/>
        </p:nvSpPr>
        <p:spPr>
          <a:xfrm>
            <a:off x="-1443364" y="-2070348"/>
            <a:ext cx="4263929" cy="4653675"/>
          </a:xfrm>
          <a:custGeom>
            <a:avLst/>
            <a:gdLst/>
            <a:ahLst/>
            <a:cxnLst/>
            <a:rect l="l" t="t" r="r" b="b"/>
            <a:pathLst>
              <a:path w="4263929" h="4653675">
                <a:moveTo>
                  <a:pt x="0" y="0"/>
                </a:moveTo>
                <a:lnTo>
                  <a:pt x="4263929" y="0"/>
                </a:lnTo>
                <a:lnTo>
                  <a:pt x="4263929" y="4653674"/>
                </a:lnTo>
                <a:lnTo>
                  <a:pt x="0" y="4653674"/>
                </a:lnTo>
                <a:lnTo>
                  <a:pt x="0" y="0"/>
                </a:lnTo>
                <a:close/>
              </a:path>
            </a:pathLst>
          </a:custGeom>
          <a:blipFill>
            <a:blip r:embed="rId3"/>
            <a:stretch>
              <a:fillRect/>
            </a:stretch>
          </a:blipFill>
        </p:spPr>
        <p:txBody>
          <a:bodyPr/>
          <a:lstStyle/>
          <a:p>
            <a:endParaRPr lang="en-US"/>
          </a:p>
        </p:txBody>
      </p:sp>
      <p:pic>
        <p:nvPicPr>
          <p:cNvPr id="23" name="Picture 22">
            <a:extLst>
              <a:ext uri="{FF2B5EF4-FFF2-40B4-BE49-F238E27FC236}">
                <a16:creationId xmlns:a16="http://schemas.microsoft.com/office/drawing/2014/main" id="{EC0ED536-6CEE-877F-19CC-C3DAF702A238}"/>
              </a:ext>
            </a:extLst>
          </p:cNvPr>
          <p:cNvPicPr>
            <a:picLocks noChangeAspect="1"/>
          </p:cNvPicPr>
          <p:nvPr/>
        </p:nvPicPr>
        <p:blipFill>
          <a:blip r:embed="rId4"/>
          <a:stretch>
            <a:fillRect/>
          </a:stretch>
        </p:blipFill>
        <p:spPr>
          <a:xfrm>
            <a:off x="10892062" y="5509273"/>
            <a:ext cx="6627010" cy="3803130"/>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89507A2A-311C-CD58-32F1-814EDB6C5F80}"/>
              </a:ext>
            </a:extLst>
          </p:cNvPr>
          <p:cNvPicPr>
            <a:picLocks noChangeAspect="1"/>
          </p:cNvPicPr>
          <p:nvPr/>
        </p:nvPicPr>
        <p:blipFill>
          <a:blip r:embed="rId5"/>
          <a:stretch>
            <a:fillRect/>
          </a:stretch>
        </p:blipFill>
        <p:spPr>
          <a:xfrm>
            <a:off x="10805012" y="1093713"/>
            <a:ext cx="6740626" cy="36840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7232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10123135" y="0"/>
            <a:ext cx="8164865" cy="10287000"/>
            <a:chOff x="0" y="0"/>
            <a:chExt cx="2150417" cy="2709333"/>
          </a:xfrm>
        </p:grpSpPr>
        <p:sp>
          <p:nvSpPr>
            <p:cNvPr id="3" name="Freeform 3"/>
            <p:cNvSpPr/>
            <p:nvPr/>
          </p:nvSpPr>
          <p:spPr>
            <a:xfrm>
              <a:off x="0" y="0"/>
              <a:ext cx="2150417" cy="2709333"/>
            </a:xfrm>
            <a:custGeom>
              <a:avLst/>
              <a:gdLst/>
              <a:ahLst/>
              <a:cxnLst/>
              <a:rect l="l" t="t" r="r" b="b"/>
              <a:pathLst>
                <a:path w="2150417" h="2709333">
                  <a:moveTo>
                    <a:pt x="0" y="0"/>
                  </a:moveTo>
                  <a:lnTo>
                    <a:pt x="2150417" y="0"/>
                  </a:lnTo>
                  <a:lnTo>
                    <a:pt x="2150417" y="2709333"/>
                  </a:lnTo>
                  <a:lnTo>
                    <a:pt x="0" y="2709333"/>
                  </a:lnTo>
                  <a:close/>
                </a:path>
              </a:pathLst>
            </a:custGeom>
            <a:solidFill>
              <a:srgbClr val="F4EADE"/>
            </a:solidFill>
          </p:spPr>
          <p:txBody>
            <a:bodyPr/>
            <a:lstStyle/>
            <a:p>
              <a:endParaRPr lang="en-US"/>
            </a:p>
          </p:txBody>
        </p:sp>
        <p:sp>
          <p:nvSpPr>
            <p:cNvPr id="4" name="TextBox 4"/>
            <p:cNvSpPr txBox="1"/>
            <p:nvPr/>
          </p:nvSpPr>
          <p:spPr>
            <a:xfrm>
              <a:off x="0" y="-57150"/>
              <a:ext cx="2150417" cy="2766483"/>
            </a:xfrm>
            <a:prstGeom prst="rect">
              <a:avLst/>
            </a:prstGeom>
          </p:spPr>
          <p:txBody>
            <a:bodyPr lIns="50800" tIns="50800" rIns="50800" bIns="50800" rtlCol="0" anchor="ctr"/>
            <a:lstStyle/>
            <a:p>
              <a:pPr algn="ctr">
                <a:lnSpc>
                  <a:spcPts val="2799"/>
                </a:lnSpc>
              </a:pPr>
              <a:endParaRPr/>
            </a:p>
          </p:txBody>
        </p:sp>
      </p:grpSp>
      <p:sp>
        <p:nvSpPr>
          <p:cNvPr id="8" name="TextBox 8"/>
          <p:cNvSpPr txBox="1"/>
          <p:nvPr/>
        </p:nvSpPr>
        <p:spPr>
          <a:xfrm>
            <a:off x="891858" y="2698406"/>
            <a:ext cx="8404542" cy="1282402"/>
          </a:xfrm>
          <a:prstGeom prst="rect">
            <a:avLst/>
          </a:prstGeom>
        </p:spPr>
        <p:txBody>
          <a:bodyPr wrap="square" lIns="0" tIns="0" rIns="0" bIns="0" rtlCol="0" anchor="t">
            <a:spAutoFit/>
          </a:bodyPr>
          <a:lstStyle/>
          <a:p>
            <a:pPr>
              <a:lnSpc>
                <a:spcPts val="9999"/>
              </a:lnSpc>
            </a:pPr>
            <a:r>
              <a:rPr lang="en-US" sz="8000" u="sng" dirty="0" err="1">
                <a:latin typeface="Roca One Bold"/>
              </a:rPr>
              <a:t>EventGallery.jsx</a:t>
            </a:r>
            <a:endParaRPr lang="en-US" sz="8000" u="sng" dirty="0">
              <a:latin typeface="Roca One Bold"/>
            </a:endParaRPr>
          </a:p>
        </p:txBody>
      </p:sp>
      <p:sp>
        <p:nvSpPr>
          <p:cNvPr id="9" name="TextBox 9"/>
          <p:cNvSpPr txBox="1"/>
          <p:nvPr/>
        </p:nvSpPr>
        <p:spPr>
          <a:xfrm>
            <a:off x="1097895" y="4973619"/>
            <a:ext cx="8046105" cy="2885790"/>
          </a:xfrm>
          <a:prstGeom prst="rect">
            <a:avLst/>
          </a:prstGeom>
        </p:spPr>
        <p:txBody>
          <a:bodyPr wrap="square" lIns="0" tIns="0" rIns="0" bIns="0" rtlCol="0" anchor="t">
            <a:spAutoFit/>
          </a:bodyPr>
          <a:lstStyle/>
          <a:p>
            <a:pPr>
              <a:lnSpc>
                <a:spcPts val="3839"/>
              </a:lnSpc>
            </a:pPr>
            <a:r>
              <a:rPr lang="en-US" sz="2800" b="0" i="0" dirty="0">
                <a:solidFill>
                  <a:srgbClr val="374151"/>
                </a:solidFill>
                <a:effectLst/>
                <a:latin typeface="Sitka Display Semibold" pitchFamily="2" charset="0"/>
              </a:rPr>
              <a:t>The "</a:t>
            </a:r>
            <a:r>
              <a:rPr lang="en-US" sz="2800" b="0" i="0" dirty="0" err="1">
                <a:solidFill>
                  <a:srgbClr val="374151"/>
                </a:solidFill>
                <a:effectLst/>
                <a:latin typeface="Sitka Display Semibold" pitchFamily="2" charset="0"/>
              </a:rPr>
              <a:t>EventGallery</a:t>
            </a:r>
            <a:r>
              <a:rPr lang="en-US" sz="2800" b="0" i="0" dirty="0">
                <a:solidFill>
                  <a:srgbClr val="374151"/>
                </a:solidFill>
                <a:effectLst/>
                <a:latin typeface="Sitka Display Semibold" pitchFamily="2" charset="0"/>
              </a:rPr>
              <a:t>" component is the core component of our application. It serves as the container for other components like "Title," "</a:t>
            </a:r>
            <a:r>
              <a:rPr lang="en-US" sz="2800" b="0" i="0" dirty="0" err="1">
                <a:solidFill>
                  <a:srgbClr val="374151"/>
                </a:solidFill>
                <a:effectLst/>
                <a:latin typeface="Sitka Display Semibold" pitchFamily="2" charset="0"/>
              </a:rPr>
              <a:t>UploadForm</a:t>
            </a:r>
            <a:r>
              <a:rPr lang="en-US" sz="2800" b="0" i="0" dirty="0">
                <a:solidFill>
                  <a:srgbClr val="374151"/>
                </a:solidFill>
                <a:effectLst/>
                <a:latin typeface="Sitka Display Semibold" pitchFamily="2" charset="0"/>
              </a:rPr>
              <a:t>," "</a:t>
            </a:r>
            <a:r>
              <a:rPr lang="en-US" sz="2800" b="0" i="0" dirty="0" err="1">
                <a:solidFill>
                  <a:srgbClr val="374151"/>
                </a:solidFill>
                <a:effectLst/>
                <a:latin typeface="Sitka Display Semibold" pitchFamily="2" charset="0"/>
              </a:rPr>
              <a:t>ImageGrid</a:t>
            </a:r>
            <a:r>
              <a:rPr lang="en-US" sz="2800" b="0" i="0" dirty="0">
                <a:solidFill>
                  <a:srgbClr val="374151"/>
                </a:solidFill>
                <a:effectLst/>
                <a:latin typeface="Sitka Display Semibold" pitchFamily="2" charset="0"/>
              </a:rPr>
              <a:t>," and "Modal." This component manages the state of the selected image, allowing users to view images in a larger format.</a:t>
            </a:r>
            <a:endParaRPr lang="en-US" sz="2400" dirty="0">
              <a:solidFill>
                <a:srgbClr val="545454"/>
              </a:solidFill>
              <a:latin typeface="Sitka Display Semibold" pitchFamily="2" charset="0"/>
            </a:endParaRPr>
          </a:p>
        </p:txBody>
      </p:sp>
      <p:sp>
        <p:nvSpPr>
          <p:cNvPr id="10" name="Freeform 10"/>
          <p:cNvSpPr/>
          <p:nvPr/>
        </p:nvSpPr>
        <p:spPr>
          <a:xfrm rot="-2032402">
            <a:off x="-1537191" y="-2380531"/>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txBody>
          <a:bodyPr/>
          <a:lstStyle/>
          <a:p>
            <a:endParaRPr lang="en-US"/>
          </a:p>
        </p:txBody>
      </p:sp>
      <p:sp>
        <p:nvSpPr>
          <p:cNvPr id="11" name="Freeform 11"/>
          <p:cNvSpPr/>
          <p:nvPr/>
        </p:nvSpPr>
        <p:spPr>
          <a:xfrm>
            <a:off x="-1443364" y="-2070348"/>
            <a:ext cx="4263929" cy="4653675"/>
          </a:xfrm>
          <a:custGeom>
            <a:avLst/>
            <a:gdLst/>
            <a:ahLst/>
            <a:cxnLst/>
            <a:rect l="l" t="t" r="r" b="b"/>
            <a:pathLst>
              <a:path w="4263929" h="4653675">
                <a:moveTo>
                  <a:pt x="0" y="0"/>
                </a:moveTo>
                <a:lnTo>
                  <a:pt x="4263929" y="0"/>
                </a:lnTo>
                <a:lnTo>
                  <a:pt x="4263929" y="4653674"/>
                </a:lnTo>
                <a:lnTo>
                  <a:pt x="0" y="4653674"/>
                </a:lnTo>
                <a:lnTo>
                  <a:pt x="0" y="0"/>
                </a:lnTo>
                <a:close/>
              </a:path>
            </a:pathLst>
          </a:custGeom>
          <a:blipFill>
            <a:blip r:embed="rId3"/>
            <a:stretch>
              <a:fillRect/>
            </a:stretch>
          </a:blipFill>
        </p:spPr>
        <p:txBody>
          <a:bodyPr/>
          <a:lstStyle/>
          <a:p>
            <a:endParaRPr lang="en-US"/>
          </a:p>
        </p:txBody>
      </p:sp>
      <p:pic>
        <p:nvPicPr>
          <p:cNvPr id="14" name="Picture 13">
            <a:extLst>
              <a:ext uri="{FF2B5EF4-FFF2-40B4-BE49-F238E27FC236}">
                <a16:creationId xmlns:a16="http://schemas.microsoft.com/office/drawing/2014/main" id="{0FDA3E93-ACD3-6A39-2FBB-E87CC5AB7B44}"/>
              </a:ext>
            </a:extLst>
          </p:cNvPr>
          <p:cNvPicPr>
            <a:picLocks noChangeAspect="1"/>
          </p:cNvPicPr>
          <p:nvPr/>
        </p:nvPicPr>
        <p:blipFill>
          <a:blip r:embed="rId4"/>
          <a:stretch>
            <a:fillRect/>
          </a:stretch>
        </p:blipFill>
        <p:spPr>
          <a:xfrm>
            <a:off x="12088976" y="1562100"/>
            <a:ext cx="4233182" cy="6645387"/>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5" name="TextBox 5"/>
          <p:cNvSpPr txBox="1"/>
          <p:nvPr/>
        </p:nvSpPr>
        <p:spPr>
          <a:xfrm>
            <a:off x="1524000" y="2095500"/>
            <a:ext cx="6286500" cy="1614929"/>
          </a:xfrm>
          <a:prstGeom prst="rect">
            <a:avLst/>
          </a:prstGeom>
        </p:spPr>
        <p:txBody>
          <a:bodyPr wrap="square" lIns="0" tIns="0" rIns="0" bIns="0" rtlCol="0" anchor="t">
            <a:spAutoFit/>
          </a:bodyPr>
          <a:lstStyle/>
          <a:p>
            <a:pPr algn="just">
              <a:lnSpc>
                <a:spcPts val="11978"/>
              </a:lnSpc>
            </a:pPr>
            <a:r>
              <a:rPr lang="en-US" sz="11978" u="sng" dirty="0" err="1">
                <a:latin typeface="Roca One Bold"/>
              </a:rPr>
              <a:t>Title.jsx</a:t>
            </a:r>
            <a:endParaRPr lang="en-US" sz="11978" u="sng" dirty="0">
              <a:latin typeface="Roca One Bold"/>
            </a:endParaRPr>
          </a:p>
        </p:txBody>
      </p:sp>
      <p:sp>
        <p:nvSpPr>
          <p:cNvPr id="7" name="TextBox 7"/>
          <p:cNvSpPr txBox="1"/>
          <p:nvPr/>
        </p:nvSpPr>
        <p:spPr>
          <a:xfrm>
            <a:off x="1524000" y="4598076"/>
            <a:ext cx="7023406" cy="2386551"/>
          </a:xfrm>
          <a:prstGeom prst="rect">
            <a:avLst/>
          </a:prstGeom>
        </p:spPr>
        <p:txBody>
          <a:bodyPr wrap="square" lIns="0" tIns="0" rIns="0" bIns="0" rtlCol="0" anchor="t">
            <a:spAutoFit/>
          </a:bodyPr>
          <a:lstStyle/>
          <a:p>
            <a:pPr algn="just">
              <a:lnSpc>
                <a:spcPts val="3839"/>
              </a:lnSpc>
            </a:pPr>
            <a:r>
              <a:rPr lang="en-US" sz="2800" dirty="0">
                <a:solidFill>
                  <a:srgbClr val="545454"/>
                </a:solidFill>
                <a:latin typeface="Sitka Display Semibold" pitchFamily="2" charset="0"/>
              </a:rPr>
              <a:t>The "Title" component is responsible for displaying the title and description of the Event Gallery. It includes the project's logo, title, and a brief description, enhancing the visual appeal and providing context to the application.</a:t>
            </a:r>
          </a:p>
        </p:txBody>
      </p:sp>
      <p:sp>
        <p:nvSpPr>
          <p:cNvPr id="12" name="TextBox 12"/>
          <p:cNvSpPr txBox="1"/>
          <p:nvPr/>
        </p:nvSpPr>
        <p:spPr>
          <a:xfrm>
            <a:off x="15272439" y="987662"/>
            <a:ext cx="1986861" cy="325755"/>
          </a:xfrm>
          <a:prstGeom prst="rect">
            <a:avLst/>
          </a:prstGeom>
        </p:spPr>
        <p:txBody>
          <a:bodyPr lIns="0" tIns="0" rIns="0" bIns="0" rtlCol="0" anchor="t">
            <a:spAutoFit/>
          </a:bodyPr>
          <a:lstStyle/>
          <a:p>
            <a:pPr algn="r">
              <a:lnSpc>
                <a:spcPts val="2519"/>
              </a:lnSpc>
            </a:pPr>
            <a:r>
              <a:rPr lang="en-US" sz="1799">
                <a:solidFill>
                  <a:srgbClr val="545454"/>
                </a:solidFill>
                <a:latin typeface="Poppins"/>
              </a:rPr>
              <a:t>PROJECT</a:t>
            </a:r>
          </a:p>
        </p:txBody>
      </p:sp>
      <p:sp>
        <p:nvSpPr>
          <p:cNvPr id="13" name="TextBox 13"/>
          <p:cNvSpPr txBox="1"/>
          <p:nvPr/>
        </p:nvSpPr>
        <p:spPr>
          <a:xfrm>
            <a:off x="13470795" y="971550"/>
            <a:ext cx="1497004" cy="305020"/>
          </a:xfrm>
          <a:prstGeom prst="rect">
            <a:avLst/>
          </a:prstGeom>
        </p:spPr>
        <p:txBody>
          <a:bodyPr lIns="0" tIns="0" rIns="0" bIns="0" rtlCol="0" anchor="t">
            <a:spAutoFit/>
          </a:bodyPr>
          <a:lstStyle/>
          <a:p>
            <a:pPr algn="r">
              <a:lnSpc>
                <a:spcPts val="2519"/>
              </a:lnSpc>
            </a:pPr>
            <a:r>
              <a:rPr lang="en-US" sz="1799" dirty="0">
                <a:solidFill>
                  <a:srgbClr val="545454"/>
                </a:solidFill>
                <a:latin typeface="Poppins"/>
              </a:rPr>
              <a:t>FIREBASE</a:t>
            </a:r>
          </a:p>
        </p:txBody>
      </p:sp>
      <p:sp>
        <p:nvSpPr>
          <p:cNvPr id="14" name="TextBox 14"/>
          <p:cNvSpPr txBox="1"/>
          <p:nvPr/>
        </p:nvSpPr>
        <p:spPr>
          <a:xfrm>
            <a:off x="10872111" y="971550"/>
            <a:ext cx="1864397" cy="305020"/>
          </a:xfrm>
          <a:prstGeom prst="rect">
            <a:avLst/>
          </a:prstGeom>
        </p:spPr>
        <p:txBody>
          <a:bodyPr lIns="0" tIns="0" rIns="0" bIns="0" rtlCol="0" anchor="t">
            <a:spAutoFit/>
          </a:bodyPr>
          <a:lstStyle/>
          <a:p>
            <a:pPr algn="r">
              <a:lnSpc>
                <a:spcPts val="2519"/>
              </a:lnSpc>
            </a:pPr>
            <a:r>
              <a:rPr lang="en-US" sz="1799" dirty="0">
                <a:solidFill>
                  <a:srgbClr val="545454"/>
                </a:solidFill>
                <a:latin typeface="Poppins"/>
              </a:rPr>
              <a:t>REACT</a:t>
            </a:r>
          </a:p>
        </p:txBody>
      </p:sp>
      <p:sp>
        <p:nvSpPr>
          <p:cNvPr id="15" name="Freeform 15"/>
          <p:cNvSpPr/>
          <p:nvPr/>
        </p:nvSpPr>
        <p:spPr>
          <a:xfrm rot="-10800000">
            <a:off x="-858638" y="7894047"/>
            <a:ext cx="6150483" cy="5274039"/>
          </a:xfrm>
          <a:custGeom>
            <a:avLst/>
            <a:gdLst/>
            <a:ahLst/>
            <a:cxnLst/>
            <a:rect l="l" t="t" r="r" b="b"/>
            <a:pathLst>
              <a:path w="6150483" h="5274039">
                <a:moveTo>
                  <a:pt x="0" y="0"/>
                </a:moveTo>
                <a:lnTo>
                  <a:pt x="6150483" y="0"/>
                </a:lnTo>
                <a:lnTo>
                  <a:pt x="6150483" y="5274039"/>
                </a:lnTo>
                <a:lnTo>
                  <a:pt x="0" y="5274039"/>
                </a:lnTo>
                <a:lnTo>
                  <a:pt x="0" y="0"/>
                </a:lnTo>
                <a:close/>
              </a:path>
            </a:pathLst>
          </a:custGeom>
          <a:blipFill>
            <a:blip r:embed="rId2">
              <a:alphaModFix amt="30000"/>
            </a:blip>
            <a:stretch>
              <a:fillRect/>
            </a:stretch>
          </a:blipFill>
        </p:spPr>
        <p:txBody>
          <a:bodyPr/>
          <a:lstStyle/>
          <a:p>
            <a:endParaRPr lang="en-US"/>
          </a:p>
        </p:txBody>
      </p:sp>
      <p:sp>
        <p:nvSpPr>
          <p:cNvPr id="16" name="Freeform 16"/>
          <p:cNvSpPr/>
          <p:nvPr/>
        </p:nvSpPr>
        <p:spPr>
          <a:xfrm rot="770807">
            <a:off x="7402" y="8025521"/>
            <a:ext cx="1548715" cy="3251896"/>
          </a:xfrm>
          <a:custGeom>
            <a:avLst/>
            <a:gdLst/>
            <a:ahLst/>
            <a:cxnLst/>
            <a:rect l="l" t="t" r="r" b="b"/>
            <a:pathLst>
              <a:path w="1548715" h="3251896">
                <a:moveTo>
                  <a:pt x="0" y="0"/>
                </a:moveTo>
                <a:lnTo>
                  <a:pt x="1548715" y="0"/>
                </a:lnTo>
                <a:lnTo>
                  <a:pt x="1548715" y="3251895"/>
                </a:lnTo>
                <a:lnTo>
                  <a:pt x="0" y="3251895"/>
                </a:lnTo>
                <a:lnTo>
                  <a:pt x="0" y="0"/>
                </a:lnTo>
                <a:close/>
              </a:path>
            </a:pathLst>
          </a:custGeom>
          <a:blipFill>
            <a:blip r:embed="rId3"/>
            <a:stretch>
              <a:fillRect/>
            </a:stretch>
          </a:blipFill>
        </p:spPr>
        <p:txBody>
          <a:bodyPr/>
          <a:lstStyle/>
          <a:p>
            <a:endParaRPr lang="en-US"/>
          </a:p>
        </p:txBody>
      </p:sp>
      <p:pic>
        <p:nvPicPr>
          <p:cNvPr id="20" name="Picture 19">
            <a:extLst>
              <a:ext uri="{FF2B5EF4-FFF2-40B4-BE49-F238E27FC236}">
                <a16:creationId xmlns:a16="http://schemas.microsoft.com/office/drawing/2014/main" id="{405C6689-64BE-748D-AE02-7150DD23D985}"/>
              </a:ext>
            </a:extLst>
          </p:cNvPr>
          <p:cNvPicPr>
            <a:picLocks noChangeAspect="1"/>
          </p:cNvPicPr>
          <p:nvPr/>
        </p:nvPicPr>
        <p:blipFill rotWithShape="1">
          <a:blip r:embed="rId4"/>
          <a:srcRect l="4317" r="5125"/>
          <a:stretch/>
        </p:blipFill>
        <p:spPr>
          <a:xfrm>
            <a:off x="9829800" y="3467100"/>
            <a:ext cx="7626047" cy="38641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3506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8" name="Freeform 8"/>
          <p:cNvSpPr/>
          <p:nvPr/>
        </p:nvSpPr>
        <p:spPr>
          <a:xfrm rot="20681061">
            <a:off x="537188" y="4438705"/>
            <a:ext cx="2069676" cy="4345777"/>
          </a:xfrm>
          <a:custGeom>
            <a:avLst/>
            <a:gdLst/>
            <a:ahLst/>
            <a:cxnLst/>
            <a:rect l="l" t="t" r="r" b="b"/>
            <a:pathLst>
              <a:path w="2069676" h="4345777">
                <a:moveTo>
                  <a:pt x="0" y="0"/>
                </a:moveTo>
                <a:lnTo>
                  <a:pt x="2069676" y="0"/>
                </a:lnTo>
                <a:lnTo>
                  <a:pt x="2069676" y="4345777"/>
                </a:lnTo>
                <a:lnTo>
                  <a:pt x="0" y="4345777"/>
                </a:lnTo>
                <a:lnTo>
                  <a:pt x="0" y="0"/>
                </a:lnTo>
                <a:close/>
              </a:path>
            </a:pathLst>
          </a:custGeom>
          <a:blipFill>
            <a:blip r:embed="rId2"/>
            <a:stretch>
              <a:fillRect/>
            </a:stretch>
          </a:blipFill>
        </p:spPr>
        <p:txBody>
          <a:bodyPr/>
          <a:lstStyle/>
          <a:p>
            <a:endParaRPr lang="en-US" dirty="0"/>
          </a:p>
        </p:txBody>
      </p:sp>
      <p:sp>
        <p:nvSpPr>
          <p:cNvPr id="9" name="Freeform 9"/>
          <p:cNvSpPr/>
          <p:nvPr/>
        </p:nvSpPr>
        <p:spPr>
          <a:xfrm rot="2069549">
            <a:off x="14190666" y="-2011178"/>
            <a:ext cx="5715027" cy="4900636"/>
          </a:xfrm>
          <a:custGeom>
            <a:avLst/>
            <a:gdLst/>
            <a:ahLst/>
            <a:cxnLst/>
            <a:rect l="l" t="t" r="r" b="b"/>
            <a:pathLst>
              <a:path w="5715027" h="4900636">
                <a:moveTo>
                  <a:pt x="0" y="0"/>
                </a:moveTo>
                <a:lnTo>
                  <a:pt x="5715028" y="0"/>
                </a:lnTo>
                <a:lnTo>
                  <a:pt x="5715028" y="4900636"/>
                </a:lnTo>
                <a:lnTo>
                  <a:pt x="0" y="4900636"/>
                </a:lnTo>
                <a:lnTo>
                  <a:pt x="0" y="0"/>
                </a:lnTo>
                <a:close/>
              </a:path>
            </a:pathLst>
          </a:custGeom>
          <a:blipFill>
            <a:blip r:embed="rId3">
              <a:alphaModFix amt="30000"/>
            </a:blip>
            <a:stretch>
              <a:fillRect/>
            </a:stretch>
          </a:blipFill>
        </p:spPr>
        <p:txBody>
          <a:bodyPr/>
          <a:lstStyle/>
          <a:p>
            <a:endParaRPr lang="en-US"/>
          </a:p>
        </p:txBody>
      </p:sp>
      <p:sp>
        <p:nvSpPr>
          <p:cNvPr id="10" name="Freeform 10"/>
          <p:cNvSpPr/>
          <p:nvPr/>
        </p:nvSpPr>
        <p:spPr>
          <a:xfrm flipH="1">
            <a:off x="15277114" y="-2171700"/>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4"/>
            <a:stretch>
              <a:fillRect/>
            </a:stretch>
          </a:blipFill>
        </p:spPr>
        <p:txBody>
          <a:bodyPr/>
          <a:lstStyle/>
          <a:p>
            <a:endParaRPr lang="en-US"/>
          </a:p>
        </p:txBody>
      </p:sp>
      <p:sp>
        <p:nvSpPr>
          <p:cNvPr id="18" name="TextBox 17">
            <a:extLst>
              <a:ext uri="{FF2B5EF4-FFF2-40B4-BE49-F238E27FC236}">
                <a16:creationId xmlns:a16="http://schemas.microsoft.com/office/drawing/2014/main" id="{AF62A8F5-D002-E5A8-6DEB-F3181E4F190C}"/>
              </a:ext>
            </a:extLst>
          </p:cNvPr>
          <p:cNvSpPr txBox="1"/>
          <p:nvPr/>
        </p:nvSpPr>
        <p:spPr>
          <a:xfrm>
            <a:off x="862260" y="1371663"/>
            <a:ext cx="11193234" cy="1631216"/>
          </a:xfrm>
          <a:prstGeom prst="rect">
            <a:avLst/>
          </a:prstGeom>
          <a:noFill/>
        </p:spPr>
        <p:txBody>
          <a:bodyPr wrap="square">
            <a:spAutoFit/>
          </a:bodyPr>
          <a:lstStyle/>
          <a:p>
            <a:pPr marL="0" marR="0" lvl="0" indent="0" algn="just" defTabSz="914400" rtl="0" eaLnBrk="1" fontAlgn="auto" latinLnBrk="0" hangingPunct="1">
              <a:lnSpc>
                <a:spcPts val="11978"/>
              </a:lnSpc>
              <a:spcBef>
                <a:spcPts val="0"/>
              </a:spcBef>
              <a:spcAft>
                <a:spcPts val="0"/>
              </a:spcAft>
              <a:buClrTx/>
              <a:buSzTx/>
              <a:buFontTx/>
              <a:buNone/>
              <a:tabLst/>
              <a:defRPr/>
            </a:pPr>
            <a:r>
              <a:rPr kumimoji="0" lang="en-US" sz="9600" b="0" i="0" u="sng" strike="noStrike" kern="1200" cap="none" spc="0" normalizeH="0" baseline="0" noProof="0" dirty="0" err="1">
                <a:ln>
                  <a:noFill/>
                </a:ln>
                <a:solidFill>
                  <a:prstClr val="black"/>
                </a:solidFill>
                <a:effectLst/>
                <a:uLnTx/>
                <a:uFillTx/>
                <a:latin typeface="Roca One Bold"/>
                <a:ea typeface="+mn-ea"/>
                <a:cs typeface="+mn-cs"/>
              </a:rPr>
              <a:t>UploadForm.jsx</a:t>
            </a:r>
            <a:endParaRPr kumimoji="0" lang="en-US" sz="9600" b="0" i="0" u="sng" strike="noStrike" kern="1200" cap="none" spc="0" normalizeH="0" baseline="0" noProof="0" dirty="0">
              <a:ln>
                <a:noFill/>
              </a:ln>
              <a:solidFill>
                <a:prstClr val="black"/>
              </a:solidFill>
              <a:effectLst/>
              <a:uLnTx/>
              <a:uFillTx/>
              <a:latin typeface="Roca One Bold"/>
              <a:ea typeface="+mn-ea"/>
              <a:cs typeface="+mn-cs"/>
            </a:endParaRPr>
          </a:p>
        </p:txBody>
      </p:sp>
      <p:sp>
        <p:nvSpPr>
          <p:cNvPr id="22" name="TextBox 21">
            <a:extLst>
              <a:ext uri="{FF2B5EF4-FFF2-40B4-BE49-F238E27FC236}">
                <a16:creationId xmlns:a16="http://schemas.microsoft.com/office/drawing/2014/main" id="{0E83ADB3-34FE-B7A7-6F99-63B65176E9FC}"/>
              </a:ext>
            </a:extLst>
          </p:cNvPr>
          <p:cNvSpPr txBox="1"/>
          <p:nvPr/>
        </p:nvSpPr>
        <p:spPr>
          <a:xfrm>
            <a:off x="3581400" y="3357020"/>
            <a:ext cx="8458200" cy="3016210"/>
          </a:xfrm>
          <a:prstGeom prst="rect">
            <a:avLst/>
          </a:prstGeom>
          <a:noFill/>
        </p:spPr>
        <p:txBody>
          <a:bodyPr wrap="square">
            <a:spAutoFit/>
          </a:bodyPr>
          <a:lstStyle/>
          <a:p>
            <a:pPr marL="0" marR="0" lvl="0" indent="0" algn="just" defTabSz="914400" rtl="0" eaLnBrk="1" fontAlgn="auto" latinLnBrk="0" hangingPunct="1">
              <a:lnSpc>
                <a:spcPts val="3839"/>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45454"/>
                </a:solidFill>
                <a:effectLst/>
                <a:uLnTx/>
                <a:uFillTx/>
                <a:latin typeface="Sitka Display Semibold" pitchFamily="2" charset="0"/>
                <a:ea typeface="+mn-ea"/>
                <a:cs typeface="+mn-cs"/>
              </a:rPr>
              <a:t>The "</a:t>
            </a:r>
            <a:r>
              <a:rPr kumimoji="0" lang="en-US" sz="3200" b="0" i="0" u="none" strike="noStrike" kern="1200" cap="none" spc="0" normalizeH="0" baseline="0" noProof="0" dirty="0" err="1">
                <a:ln>
                  <a:noFill/>
                </a:ln>
                <a:solidFill>
                  <a:srgbClr val="545454"/>
                </a:solidFill>
                <a:effectLst/>
                <a:uLnTx/>
                <a:uFillTx/>
                <a:latin typeface="Sitka Display Semibold" pitchFamily="2" charset="0"/>
                <a:ea typeface="+mn-ea"/>
                <a:cs typeface="+mn-cs"/>
              </a:rPr>
              <a:t>UploadForm</a:t>
            </a:r>
            <a:r>
              <a:rPr kumimoji="0" lang="en-US" sz="3200" b="0" i="0" u="none" strike="noStrike" kern="1200" cap="none" spc="0" normalizeH="0" baseline="0" noProof="0" dirty="0">
                <a:ln>
                  <a:noFill/>
                </a:ln>
                <a:solidFill>
                  <a:srgbClr val="545454"/>
                </a:solidFill>
                <a:effectLst/>
                <a:uLnTx/>
                <a:uFillTx/>
                <a:latin typeface="Sitka Display Semibold" pitchFamily="2" charset="0"/>
                <a:ea typeface="+mn-ea"/>
                <a:cs typeface="+mn-cs"/>
              </a:rPr>
              <a:t>" component enables users to upload images to the gallery. It offers a user-friendly form that allows users to select image files (in formats like PNG, JPEG, or HEIC) and provides feedback about the selected file and upload progress.</a:t>
            </a:r>
          </a:p>
        </p:txBody>
      </p:sp>
      <p:pic>
        <p:nvPicPr>
          <p:cNvPr id="23" name="Picture 22">
            <a:extLst>
              <a:ext uri="{FF2B5EF4-FFF2-40B4-BE49-F238E27FC236}">
                <a16:creationId xmlns:a16="http://schemas.microsoft.com/office/drawing/2014/main" id="{8BBA6BCF-39A2-5F58-53FE-A0EFA397EB8F}"/>
              </a:ext>
            </a:extLst>
          </p:cNvPr>
          <p:cNvPicPr>
            <a:picLocks noChangeAspect="1"/>
          </p:cNvPicPr>
          <p:nvPr/>
        </p:nvPicPr>
        <p:blipFill>
          <a:blip r:embed="rId5"/>
          <a:stretch>
            <a:fillRect/>
          </a:stretch>
        </p:blipFill>
        <p:spPr>
          <a:xfrm>
            <a:off x="9296400" y="6743700"/>
            <a:ext cx="6655142" cy="2394073"/>
          </a:xfrm>
          <a:prstGeom prst="rect">
            <a:avLst/>
          </a:prstGeom>
          <a:ln w="228600" cap="sq" cmpd="thickThin">
            <a:solidFill>
              <a:srgbClr val="000000"/>
            </a:solidFill>
            <a:prstDash val="solid"/>
            <a:miter lim="800000"/>
          </a:ln>
          <a:effectLst>
            <a:innerShdw blurRad="76200">
              <a:srgbClr val="000000"/>
            </a:innerShdw>
          </a:effectLst>
        </p:spPr>
      </p:pic>
      <p:sp>
        <p:nvSpPr>
          <p:cNvPr id="24" name="Freeform 10">
            <a:extLst>
              <a:ext uri="{FF2B5EF4-FFF2-40B4-BE49-F238E27FC236}">
                <a16:creationId xmlns:a16="http://schemas.microsoft.com/office/drawing/2014/main" id="{654448C5-EFFA-74CB-D2F7-CACE1D0E7D51}"/>
              </a:ext>
            </a:extLst>
          </p:cNvPr>
          <p:cNvSpPr/>
          <p:nvPr/>
        </p:nvSpPr>
        <p:spPr>
          <a:xfrm flipH="1">
            <a:off x="12954000" y="-838299"/>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4"/>
            <a:stretch>
              <a:fillRect/>
            </a:stretch>
          </a:blipFill>
        </p:spPr>
        <p:txBody>
          <a:bodyPr/>
          <a:lstStyle/>
          <a:p>
            <a:endParaRPr lang="en-US"/>
          </a:p>
        </p:txBody>
      </p:sp>
      <p:sp>
        <p:nvSpPr>
          <p:cNvPr id="25" name="Freeform 10">
            <a:extLst>
              <a:ext uri="{FF2B5EF4-FFF2-40B4-BE49-F238E27FC236}">
                <a16:creationId xmlns:a16="http://schemas.microsoft.com/office/drawing/2014/main" id="{BA13E35C-0B32-5D6D-2242-887F90B657B5}"/>
              </a:ext>
            </a:extLst>
          </p:cNvPr>
          <p:cNvSpPr/>
          <p:nvPr/>
        </p:nvSpPr>
        <p:spPr>
          <a:xfrm flipH="1">
            <a:off x="535035" y="6210300"/>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4"/>
            <a:stretch>
              <a:fillRect/>
            </a:stretch>
          </a:blipFill>
        </p:spPr>
        <p:txBody>
          <a:bodyPr/>
          <a:lstStyle/>
          <a:p>
            <a:endParaRPr lang="en-US" dirty="0"/>
          </a:p>
        </p:txBody>
      </p:sp>
      <p:sp>
        <p:nvSpPr>
          <p:cNvPr id="26" name="Freeform 8">
            <a:extLst>
              <a:ext uri="{FF2B5EF4-FFF2-40B4-BE49-F238E27FC236}">
                <a16:creationId xmlns:a16="http://schemas.microsoft.com/office/drawing/2014/main" id="{E70F3C7B-BAEA-A6C5-246C-E86EE6A57EE3}"/>
              </a:ext>
            </a:extLst>
          </p:cNvPr>
          <p:cNvSpPr/>
          <p:nvPr/>
        </p:nvSpPr>
        <p:spPr>
          <a:xfrm rot="5643412">
            <a:off x="5041865" y="7102962"/>
            <a:ext cx="2069676" cy="4345777"/>
          </a:xfrm>
          <a:custGeom>
            <a:avLst/>
            <a:gdLst/>
            <a:ahLst/>
            <a:cxnLst/>
            <a:rect l="l" t="t" r="r" b="b"/>
            <a:pathLst>
              <a:path w="2069676" h="4345777">
                <a:moveTo>
                  <a:pt x="0" y="0"/>
                </a:moveTo>
                <a:lnTo>
                  <a:pt x="2069676" y="0"/>
                </a:lnTo>
                <a:lnTo>
                  <a:pt x="2069676" y="4345777"/>
                </a:lnTo>
                <a:lnTo>
                  <a:pt x="0" y="4345777"/>
                </a:lnTo>
                <a:lnTo>
                  <a:pt x="0" y="0"/>
                </a:lnTo>
                <a:close/>
              </a:path>
            </a:pathLst>
          </a:custGeom>
          <a:blipFill>
            <a:blip r:embed="rId2"/>
            <a:stretch>
              <a:fillRect/>
            </a:stretch>
          </a:blipFill>
        </p:spPr>
        <p:txBody>
          <a:bodyPr/>
          <a:lstStyle/>
          <a:p>
            <a:endParaRPr lang="en-US"/>
          </a:p>
        </p:txBody>
      </p:sp>
    </p:spTree>
    <p:extLst>
      <p:ext uri="{BB962C8B-B14F-4D97-AF65-F5344CB8AC3E}">
        <p14:creationId xmlns:p14="http://schemas.microsoft.com/office/powerpoint/2010/main" val="1169671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8" name="Freeform 8"/>
          <p:cNvSpPr/>
          <p:nvPr/>
        </p:nvSpPr>
        <p:spPr>
          <a:xfrm rot="20681061">
            <a:off x="537188" y="4438705"/>
            <a:ext cx="2069676" cy="4345777"/>
          </a:xfrm>
          <a:custGeom>
            <a:avLst/>
            <a:gdLst/>
            <a:ahLst/>
            <a:cxnLst/>
            <a:rect l="l" t="t" r="r" b="b"/>
            <a:pathLst>
              <a:path w="2069676" h="4345777">
                <a:moveTo>
                  <a:pt x="0" y="0"/>
                </a:moveTo>
                <a:lnTo>
                  <a:pt x="2069676" y="0"/>
                </a:lnTo>
                <a:lnTo>
                  <a:pt x="2069676" y="4345777"/>
                </a:lnTo>
                <a:lnTo>
                  <a:pt x="0" y="4345777"/>
                </a:lnTo>
                <a:lnTo>
                  <a:pt x="0" y="0"/>
                </a:lnTo>
                <a:close/>
              </a:path>
            </a:pathLst>
          </a:custGeom>
          <a:blipFill>
            <a:blip r:embed="rId2"/>
            <a:stretch>
              <a:fillRect/>
            </a:stretch>
          </a:blipFill>
        </p:spPr>
        <p:txBody>
          <a:bodyPr/>
          <a:lstStyle/>
          <a:p>
            <a:endParaRPr lang="en-US" dirty="0"/>
          </a:p>
        </p:txBody>
      </p:sp>
      <p:sp>
        <p:nvSpPr>
          <p:cNvPr id="9" name="Freeform 9"/>
          <p:cNvSpPr/>
          <p:nvPr/>
        </p:nvSpPr>
        <p:spPr>
          <a:xfrm rot="2069549">
            <a:off x="14190666" y="-2011178"/>
            <a:ext cx="5715027" cy="4900636"/>
          </a:xfrm>
          <a:custGeom>
            <a:avLst/>
            <a:gdLst/>
            <a:ahLst/>
            <a:cxnLst/>
            <a:rect l="l" t="t" r="r" b="b"/>
            <a:pathLst>
              <a:path w="5715027" h="4900636">
                <a:moveTo>
                  <a:pt x="0" y="0"/>
                </a:moveTo>
                <a:lnTo>
                  <a:pt x="5715028" y="0"/>
                </a:lnTo>
                <a:lnTo>
                  <a:pt x="5715028" y="4900636"/>
                </a:lnTo>
                <a:lnTo>
                  <a:pt x="0" y="4900636"/>
                </a:lnTo>
                <a:lnTo>
                  <a:pt x="0" y="0"/>
                </a:lnTo>
                <a:close/>
              </a:path>
            </a:pathLst>
          </a:custGeom>
          <a:blipFill>
            <a:blip r:embed="rId3">
              <a:alphaModFix amt="30000"/>
            </a:blip>
            <a:stretch>
              <a:fillRect/>
            </a:stretch>
          </a:blipFill>
        </p:spPr>
        <p:txBody>
          <a:bodyPr/>
          <a:lstStyle/>
          <a:p>
            <a:endParaRPr lang="en-US"/>
          </a:p>
        </p:txBody>
      </p:sp>
      <p:sp>
        <p:nvSpPr>
          <p:cNvPr id="10" name="Freeform 10"/>
          <p:cNvSpPr/>
          <p:nvPr/>
        </p:nvSpPr>
        <p:spPr>
          <a:xfrm flipH="1">
            <a:off x="15277114" y="-2171700"/>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4"/>
            <a:stretch>
              <a:fillRect/>
            </a:stretch>
          </a:blipFill>
        </p:spPr>
        <p:txBody>
          <a:bodyPr/>
          <a:lstStyle/>
          <a:p>
            <a:endParaRPr lang="en-US"/>
          </a:p>
        </p:txBody>
      </p:sp>
      <p:sp>
        <p:nvSpPr>
          <p:cNvPr id="18" name="TextBox 17">
            <a:extLst>
              <a:ext uri="{FF2B5EF4-FFF2-40B4-BE49-F238E27FC236}">
                <a16:creationId xmlns:a16="http://schemas.microsoft.com/office/drawing/2014/main" id="{AF62A8F5-D002-E5A8-6DEB-F3181E4F190C}"/>
              </a:ext>
            </a:extLst>
          </p:cNvPr>
          <p:cNvSpPr txBox="1"/>
          <p:nvPr/>
        </p:nvSpPr>
        <p:spPr>
          <a:xfrm>
            <a:off x="862260" y="1371663"/>
            <a:ext cx="11193234" cy="1631216"/>
          </a:xfrm>
          <a:prstGeom prst="rect">
            <a:avLst/>
          </a:prstGeom>
          <a:noFill/>
        </p:spPr>
        <p:txBody>
          <a:bodyPr wrap="square">
            <a:spAutoFit/>
          </a:bodyPr>
          <a:lstStyle/>
          <a:p>
            <a:pPr marL="0" marR="0" lvl="0" indent="0" algn="just" defTabSz="914400" rtl="0" eaLnBrk="1" fontAlgn="auto" latinLnBrk="0" hangingPunct="1">
              <a:lnSpc>
                <a:spcPts val="11978"/>
              </a:lnSpc>
              <a:spcBef>
                <a:spcPts val="0"/>
              </a:spcBef>
              <a:spcAft>
                <a:spcPts val="0"/>
              </a:spcAft>
              <a:buClrTx/>
              <a:buSzTx/>
              <a:buFontTx/>
              <a:buNone/>
              <a:tabLst/>
              <a:defRPr/>
            </a:pPr>
            <a:r>
              <a:rPr kumimoji="0" lang="en-US" sz="9600" b="0" i="0" u="sng" strike="noStrike" kern="1200" cap="none" spc="0" normalizeH="0" baseline="0" noProof="0" dirty="0" err="1">
                <a:ln>
                  <a:noFill/>
                </a:ln>
                <a:solidFill>
                  <a:prstClr val="black"/>
                </a:solidFill>
                <a:effectLst/>
                <a:uLnTx/>
                <a:uFillTx/>
                <a:latin typeface="Roca One Bold"/>
                <a:ea typeface="+mn-ea"/>
                <a:cs typeface="+mn-cs"/>
              </a:rPr>
              <a:t>ProgressBar.jsx</a:t>
            </a:r>
            <a:endParaRPr kumimoji="0" lang="en-US" sz="9600" b="0" i="0" u="sng" strike="noStrike" kern="1200" cap="none" spc="0" normalizeH="0" baseline="0" noProof="0" dirty="0">
              <a:ln>
                <a:noFill/>
              </a:ln>
              <a:solidFill>
                <a:prstClr val="black"/>
              </a:solidFill>
              <a:effectLst/>
              <a:uLnTx/>
              <a:uFillTx/>
              <a:latin typeface="Roca One Bold"/>
              <a:ea typeface="+mn-ea"/>
              <a:cs typeface="+mn-cs"/>
            </a:endParaRPr>
          </a:p>
        </p:txBody>
      </p:sp>
      <p:sp>
        <p:nvSpPr>
          <p:cNvPr id="22" name="TextBox 21">
            <a:extLst>
              <a:ext uri="{FF2B5EF4-FFF2-40B4-BE49-F238E27FC236}">
                <a16:creationId xmlns:a16="http://schemas.microsoft.com/office/drawing/2014/main" id="{0E83ADB3-34FE-B7A7-6F99-63B65176E9FC}"/>
              </a:ext>
            </a:extLst>
          </p:cNvPr>
          <p:cNvSpPr txBox="1"/>
          <p:nvPr/>
        </p:nvSpPr>
        <p:spPr>
          <a:xfrm>
            <a:off x="3352800" y="3148742"/>
            <a:ext cx="8458200" cy="3503523"/>
          </a:xfrm>
          <a:prstGeom prst="rect">
            <a:avLst/>
          </a:prstGeom>
          <a:noFill/>
        </p:spPr>
        <p:txBody>
          <a:bodyPr wrap="square">
            <a:spAutoFit/>
          </a:bodyPr>
          <a:lstStyle/>
          <a:p>
            <a:pPr marL="0" marR="0" lvl="0" indent="0" algn="just" defTabSz="914400" rtl="0" eaLnBrk="1" fontAlgn="auto" latinLnBrk="0" hangingPunct="1">
              <a:lnSpc>
                <a:spcPts val="3839"/>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45454"/>
                </a:solidFill>
                <a:effectLst/>
                <a:uLnTx/>
                <a:uFillTx/>
                <a:latin typeface="Sitka Display Semibold" pitchFamily="2" charset="0"/>
                <a:ea typeface="+mn-ea"/>
                <a:cs typeface="+mn-cs"/>
              </a:rPr>
              <a:t>The "</a:t>
            </a:r>
            <a:r>
              <a:rPr kumimoji="0" lang="en-US" sz="3200" b="0" i="0" u="none" strike="noStrike" kern="1200" cap="none" spc="0" normalizeH="0" baseline="0" noProof="0" dirty="0" err="1">
                <a:ln>
                  <a:noFill/>
                </a:ln>
                <a:solidFill>
                  <a:srgbClr val="545454"/>
                </a:solidFill>
                <a:effectLst/>
                <a:uLnTx/>
                <a:uFillTx/>
                <a:latin typeface="Sitka Display Semibold" pitchFamily="2" charset="0"/>
                <a:ea typeface="+mn-ea"/>
                <a:cs typeface="+mn-cs"/>
              </a:rPr>
              <a:t>ProgressBar</a:t>
            </a:r>
            <a:r>
              <a:rPr kumimoji="0" lang="en-US" sz="3200" b="0" i="0" u="none" strike="noStrike" kern="1200" cap="none" spc="0" normalizeH="0" baseline="0" noProof="0" dirty="0">
                <a:ln>
                  <a:noFill/>
                </a:ln>
                <a:solidFill>
                  <a:srgbClr val="545454"/>
                </a:solidFill>
                <a:effectLst/>
                <a:uLnTx/>
                <a:uFillTx/>
                <a:latin typeface="Sitka Display Semibold" pitchFamily="2" charset="0"/>
                <a:ea typeface="+mn-ea"/>
                <a:cs typeface="+mn-cs"/>
              </a:rPr>
              <a:t>" component is a React component that provides visual feedback on the progress of an image upload in the Event Gallery application. It displays a dynamic progress bar that fills up as the image upload progresses and animates to indicate the completion status of the upload.</a:t>
            </a:r>
          </a:p>
        </p:txBody>
      </p:sp>
      <p:sp>
        <p:nvSpPr>
          <p:cNvPr id="24" name="Freeform 10">
            <a:extLst>
              <a:ext uri="{FF2B5EF4-FFF2-40B4-BE49-F238E27FC236}">
                <a16:creationId xmlns:a16="http://schemas.microsoft.com/office/drawing/2014/main" id="{654448C5-EFFA-74CB-D2F7-CACE1D0E7D51}"/>
              </a:ext>
            </a:extLst>
          </p:cNvPr>
          <p:cNvSpPr/>
          <p:nvPr/>
        </p:nvSpPr>
        <p:spPr>
          <a:xfrm flipH="1">
            <a:off x="12954000" y="-838299"/>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4"/>
            <a:stretch>
              <a:fillRect/>
            </a:stretch>
          </a:blipFill>
        </p:spPr>
        <p:txBody>
          <a:bodyPr/>
          <a:lstStyle/>
          <a:p>
            <a:endParaRPr lang="en-US"/>
          </a:p>
        </p:txBody>
      </p:sp>
      <p:sp>
        <p:nvSpPr>
          <p:cNvPr id="25" name="Freeform 10">
            <a:extLst>
              <a:ext uri="{FF2B5EF4-FFF2-40B4-BE49-F238E27FC236}">
                <a16:creationId xmlns:a16="http://schemas.microsoft.com/office/drawing/2014/main" id="{BA13E35C-0B32-5D6D-2242-887F90B657B5}"/>
              </a:ext>
            </a:extLst>
          </p:cNvPr>
          <p:cNvSpPr/>
          <p:nvPr/>
        </p:nvSpPr>
        <p:spPr>
          <a:xfrm flipH="1">
            <a:off x="535035" y="6210300"/>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4"/>
            <a:stretch>
              <a:fillRect/>
            </a:stretch>
          </a:blipFill>
        </p:spPr>
        <p:txBody>
          <a:bodyPr/>
          <a:lstStyle/>
          <a:p>
            <a:endParaRPr lang="en-US" dirty="0"/>
          </a:p>
        </p:txBody>
      </p:sp>
      <p:sp>
        <p:nvSpPr>
          <p:cNvPr id="26" name="Freeform 8">
            <a:extLst>
              <a:ext uri="{FF2B5EF4-FFF2-40B4-BE49-F238E27FC236}">
                <a16:creationId xmlns:a16="http://schemas.microsoft.com/office/drawing/2014/main" id="{E70F3C7B-BAEA-A6C5-246C-E86EE6A57EE3}"/>
              </a:ext>
            </a:extLst>
          </p:cNvPr>
          <p:cNvSpPr/>
          <p:nvPr/>
        </p:nvSpPr>
        <p:spPr>
          <a:xfrm rot="5643412">
            <a:off x="5041865" y="7102962"/>
            <a:ext cx="2069676" cy="4345777"/>
          </a:xfrm>
          <a:custGeom>
            <a:avLst/>
            <a:gdLst/>
            <a:ahLst/>
            <a:cxnLst/>
            <a:rect l="l" t="t" r="r" b="b"/>
            <a:pathLst>
              <a:path w="2069676" h="4345777">
                <a:moveTo>
                  <a:pt x="0" y="0"/>
                </a:moveTo>
                <a:lnTo>
                  <a:pt x="2069676" y="0"/>
                </a:lnTo>
                <a:lnTo>
                  <a:pt x="2069676" y="4345777"/>
                </a:lnTo>
                <a:lnTo>
                  <a:pt x="0" y="4345777"/>
                </a:lnTo>
                <a:lnTo>
                  <a:pt x="0" y="0"/>
                </a:lnTo>
                <a:close/>
              </a:path>
            </a:pathLst>
          </a:custGeom>
          <a:blipFill>
            <a:blip r:embed="rId2"/>
            <a:stretch>
              <a:fillRect/>
            </a:stretch>
          </a:blipFill>
        </p:spPr>
        <p:txBody>
          <a:bodyPr/>
          <a:lstStyle/>
          <a:p>
            <a:endParaRPr lang="en-US"/>
          </a:p>
        </p:txBody>
      </p:sp>
      <p:pic>
        <p:nvPicPr>
          <p:cNvPr id="28" name="Picture 27">
            <a:extLst>
              <a:ext uri="{FF2B5EF4-FFF2-40B4-BE49-F238E27FC236}">
                <a16:creationId xmlns:a16="http://schemas.microsoft.com/office/drawing/2014/main" id="{32760F6B-B83D-D2ED-BE3B-8697FA068E26}"/>
              </a:ext>
            </a:extLst>
          </p:cNvPr>
          <p:cNvPicPr>
            <a:picLocks noChangeAspect="1"/>
          </p:cNvPicPr>
          <p:nvPr/>
        </p:nvPicPr>
        <p:blipFill rotWithShape="1">
          <a:blip r:embed="rId5"/>
          <a:srcRect t="11193" r="5003" b="42222"/>
          <a:stretch/>
        </p:blipFill>
        <p:spPr>
          <a:xfrm>
            <a:off x="9412338" y="6965381"/>
            <a:ext cx="8153400" cy="2248999"/>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862</Words>
  <Application>Microsoft Office PowerPoint</Application>
  <PresentationFormat>Custom</PresentationFormat>
  <Paragraphs>77</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Calibri</vt:lpstr>
      <vt:lpstr>Wingdings</vt:lpstr>
      <vt:lpstr>Arial</vt:lpstr>
      <vt:lpstr>Baskerville Old Face</vt:lpstr>
      <vt:lpstr>Roca One Bold</vt:lpstr>
      <vt:lpstr>Poppins</vt:lpstr>
      <vt:lpstr>Sitka Banner Semibold</vt:lpstr>
      <vt:lpstr>Roca One</vt:lpstr>
      <vt:lpstr>Sitka Display Semibold</vt:lpstr>
      <vt:lpstr>Shadow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Purple Business Solution Pitch Deck Presentation</dc:title>
  <dc:creator>VANSHIKA</dc:creator>
  <cp:lastModifiedBy>Vanshika Mukhi</cp:lastModifiedBy>
  <cp:revision>3</cp:revision>
  <dcterms:created xsi:type="dcterms:W3CDTF">2006-08-16T00:00:00Z</dcterms:created>
  <dcterms:modified xsi:type="dcterms:W3CDTF">2023-10-26T05:29:34Z</dcterms:modified>
  <dc:identifier>DAFyS2xi6ws</dc:identifier>
</cp:coreProperties>
</file>